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9" r:id="rId4"/>
    <p:sldMasterId id="2147483672" r:id="rId5"/>
    <p:sldMasterId id="2147483823" r:id="rId6"/>
    <p:sldMasterId id="2147483819" r:id="rId7"/>
    <p:sldMasterId id="2147483804" r:id="rId8"/>
    <p:sldMasterId id="2147483813" r:id="rId9"/>
    <p:sldMasterId id="2147483815" r:id="rId10"/>
    <p:sldMasterId id="2147483856" r:id="rId11"/>
    <p:sldMasterId id="2147483865" r:id="rId12"/>
  </p:sldMasterIdLst>
  <p:notesMasterIdLst>
    <p:notesMasterId r:id="rId37"/>
  </p:notesMasterIdLst>
  <p:handoutMasterIdLst>
    <p:handoutMasterId r:id="rId38"/>
  </p:handoutMasterIdLst>
  <p:sldIdLst>
    <p:sldId id="779" r:id="rId13"/>
    <p:sldId id="782" r:id="rId14"/>
    <p:sldId id="772" r:id="rId15"/>
    <p:sldId id="781" r:id="rId16"/>
    <p:sldId id="735" r:id="rId17"/>
    <p:sldId id="705" r:id="rId18"/>
    <p:sldId id="736" r:id="rId19"/>
    <p:sldId id="737" r:id="rId20"/>
    <p:sldId id="263" r:id="rId21"/>
    <p:sldId id="762" r:id="rId22"/>
    <p:sldId id="437" r:id="rId23"/>
    <p:sldId id="780" r:id="rId24"/>
    <p:sldId id="707" r:id="rId25"/>
    <p:sldId id="708" r:id="rId26"/>
    <p:sldId id="709" r:id="rId27"/>
    <p:sldId id="711" r:id="rId28"/>
    <p:sldId id="265" r:id="rId29"/>
    <p:sldId id="784" r:id="rId30"/>
    <p:sldId id="785" r:id="rId31"/>
    <p:sldId id="749" r:id="rId32"/>
    <p:sldId id="338" r:id="rId33"/>
    <p:sldId id="710" r:id="rId34"/>
    <p:sldId id="783" r:id="rId35"/>
    <p:sldId id="272" r:id="rId36"/>
  </p:sldIdLst>
  <p:sldSz cx="9144000" cy="5143500" type="screen16x9"/>
  <p:notesSz cx="7315200" cy="96012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911E"/>
    <a:srgbClr val="FFCC66"/>
    <a:srgbClr val="E77029"/>
    <a:srgbClr val="A6A6A6"/>
    <a:srgbClr val="DE9F1F"/>
    <a:srgbClr val="ECAC0A"/>
    <a:srgbClr val="004983"/>
    <a:srgbClr val="23ABE2"/>
    <a:srgbClr val="063872"/>
    <a:srgbClr val="149B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083DA-A087-42BF-A19F-80195C447670}" v="39" dt="2025-01-02T13:55:00.65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588" y="6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arina Forsman" userId="db25af76-9987-4ab5-869b-9df1049fbb99" providerId="ADAL" clId="{7D0D24D1-9C80-4098-9F71-B45EC4D203BC}"/>
    <pc:docChg chg="undo custSel addSld delSld modSld sldOrd">
      <pc:chgData name="Katarina Forsman" userId="db25af76-9987-4ab5-869b-9df1049fbb99" providerId="ADAL" clId="{7D0D24D1-9C80-4098-9F71-B45EC4D203BC}" dt="2024-12-23T10:37:30.091" v="792" actId="2696"/>
      <pc:docMkLst>
        <pc:docMk/>
      </pc:docMkLst>
      <pc:sldChg chg="modSp del mod">
        <pc:chgData name="Katarina Forsman" userId="db25af76-9987-4ab5-869b-9df1049fbb99" providerId="ADAL" clId="{7D0D24D1-9C80-4098-9F71-B45EC4D203BC}" dt="2024-12-23T07:14:56.023" v="164" actId="1076"/>
        <pc:sldMkLst>
          <pc:docMk/>
          <pc:sldMk cId="2582603102" sldId="263"/>
        </pc:sldMkLst>
        <pc:spChg chg="mod">
          <ac:chgData name="Katarina Forsman" userId="db25af76-9987-4ab5-869b-9df1049fbb99" providerId="ADAL" clId="{7D0D24D1-9C80-4098-9F71-B45EC4D203BC}" dt="2024-12-23T07:14:24.946" v="161" actId="255"/>
          <ac:spMkLst>
            <pc:docMk/>
            <pc:sldMk cId="2582603102" sldId="263"/>
            <ac:spMk id="40" creationId="{D53E0542-6897-48E0-8A28-1726DC758A85}"/>
          </ac:spMkLst>
        </pc:spChg>
        <pc:spChg chg="mod">
          <ac:chgData name="Katarina Forsman" userId="db25af76-9987-4ab5-869b-9df1049fbb99" providerId="ADAL" clId="{7D0D24D1-9C80-4098-9F71-B45EC4D203BC}" dt="2024-12-23T07:14:56.023" v="164" actId="1076"/>
          <ac:spMkLst>
            <pc:docMk/>
            <pc:sldMk cId="2582603102" sldId="263"/>
            <ac:spMk id="45" creationId="{00000000-0000-0000-0000-000000000000}"/>
          </ac:spMkLst>
        </pc:spChg>
        <pc:spChg chg="mod">
          <ac:chgData name="Katarina Forsman" userId="db25af76-9987-4ab5-869b-9df1049fbb99" providerId="ADAL" clId="{7D0D24D1-9C80-4098-9F71-B45EC4D203BC}" dt="2024-12-23T07:14:34.205" v="162" actId="255"/>
          <ac:spMkLst>
            <pc:docMk/>
            <pc:sldMk cId="2582603102" sldId="263"/>
            <ac:spMk id="47" creationId="{00000000-0000-0000-0000-000000000000}"/>
          </ac:spMkLst>
        </pc:spChg>
      </pc:sldChg>
      <pc:sldChg chg="modSp mod">
        <pc:chgData name="Katarina Forsman" userId="db25af76-9987-4ab5-869b-9df1049fbb99" providerId="ADAL" clId="{7D0D24D1-9C80-4098-9F71-B45EC4D203BC}" dt="2024-12-23T09:55:31.744" v="726" actId="20577"/>
        <pc:sldMkLst>
          <pc:docMk/>
          <pc:sldMk cId="1082463238" sldId="265"/>
        </pc:sldMkLst>
        <pc:spChg chg="mod">
          <ac:chgData name="Katarina Forsman" userId="db25af76-9987-4ab5-869b-9df1049fbb99" providerId="ADAL" clId="{7D0D24D1-9C80-4098-9F71-B45EC4D203BC}" dt="2024-12-23T09:41:28.245" v="533" actId="113"/>
          <ac:spMkLst>
            <pc:docMk/>
            <pc:sldMk cId="1082463238" sldId="265"/>
            <ac:spMk id="2" creationId="{0F13E713-F2F0-CAB3-8D86-92265D7491B5}"/>
          </ac:spMkLst>
        </pc:spChg>
        <pc:spChg chg="mod">
          <ac:chgData name="Katarina Forsman" userId="db25af76-9987-4ab5-869b-9df1049fbb99" providerId="ADAL" clId="{7D0D24D1-9C80-4098-9F71-B45EC4D203BC}" dt="2024-12-23T09:55:31.744" v="726" actId="20577"/>
          <ac:spMkLst>
            <pc:docMk/>
            <pc:sldMk cId="1082463238" sldId="265"/>
            <ac:spMk id="195587" creationId="{00000000-0000-0000-0000-000000000000}"/>
          </ac:spMkLst>
        </pc:spChg>
      </pc:sldChg>
      <pc:sldChg chg="del">
        <pc:chgData name="Katarina Forsman" userId="db25af76-9987-4ab5-869b-9df1049fbb99" providerId="ADAL" clId="{7D0D24D1-9C80-4098-9F71-B45EC4D203BC}" dt="2024-12-23T06:56:50.367" v="10" actId="2696"/>
        <pc:sldMkLst>
          <pc:docMk/>
          <pc:sldMk cId="3400258655" sldId="271"/>
        </pc:sldMkLst>
      </pc:sldChg>
      <pc:sldChg chg="ord">
        <pc:chgData name="Katarina Forsman" userId="db25af76-9987-4ab5-869b-9df1049fbb99" providerId="ADAL" clId="{7D0D24D1-9C80-4098-9F71-B45EC4D203BC}" dt="2024-12-23T09:52:08.099" v="704"/>
        <pc:sldMkLst>
          <pc:docMk/>
          <pc:sldMk cId="587820209" sldId="272"/>
        </pc:sldMkLst>
      </pc:sldChg>
      <pc:sldChg chg="del">
        <pc:chgData name="Katarina Forsman" userId="db25af76-9987-4ab5-869b-9df1049fbb99" providerId="ADAL" clId="{7D0D24D1-9C80-4098-9F71-B45EC4D203BC}" dt="2024-12-23T06:53:26.821" v="6" actId="2696"/>
        <pc:sldMkLst>
          <pc:docMk/>
          <pc:sldMk cId="4228618733" sldId="303"/>
        </pc:sldMkLst>
      </pc:sldChg>
      <pc:sldChg chg="del">
        <pc:chgData name="Katarina Forsman" userId="db25af76-9987-4ab5-869b-9df1049fbb99" providerId="ADAL" clId="{7D0D24D1-9C80-4098-9F71-B45EC4D203BC}" dt="2024-12-23T06:53:33.721" v="8" actId="2696"/>
        <pc:sldMkLst>
          <pc:docMk/>
          <pc:sldMk cId="2829940187" sldId="304"/>
        </pc:sldMkLst>
      </pc:sldChg>
      <pc:sldChg chg="del">
        <pc:chgData name="Katarina Forsman" userId="db25af76-9987-4ab5-869b-9df1049fbb99" providerId="ADAL" clId="{7D0D24D1-9C80-4098-9F71-B45EC4D203BC}" dt="2024-12-23T06:53:21.358" v="5" actId="2696"/>
        <pc:sldMkLst>
          <pc:docMk/>
          <pc:sldMk cId="1766644945" sldId="305"/>
        </pc:sldMkLst>
      </pc:sldChg>
      <pc:sldChg chg="modSp mod ord">
        <pc:chgData name="Katarina Forsman" userId="db25af76-9987-4ab5-869b-9df1049fbb99" providerId="ADAL" clId="{7D0D24D1-9C80-4098-9F71-B45EC4D203BC}" dt="2024-12-23T09:54:03.238" v="707"/>
        <pc:sldMkLst>
          <pc:docMk/>
          <pc:sldMk cId="2697292144" sldId="338"/>
        </pc:sldMkLst>
        <pc:spChg chg="mod">
          <ac:chgData name="Katarina Forsman" userId="db25af76-9987-4ab5-869b-9df1049fbb99" providerId="ADAL" clId="{7D0D24D1-9C80-4098-9F71-B45EC4D203BC}" dt="2024-12-23T09:50:43.085" v="696" actId="1076"/>
          <ac:spMkLst>
            <pc:docMk/>
            <pc:sldMk cId="2697292144" sldId="338"/>
            <ac:spMk id="24" creationId="{6C943842-BD5A-4007-AD6E-E332579BAB4A}"/>
          </ac:spMkLst>
        </pc:spChg>
        <pc:spChg chg="mod">
          <ac:chgData name="Katarina Forsman" userId="db25af76-9987-4ab5-869b-9df1049fbb99" providerId="ADAL" clId="{7D0D24D1-9C80-4098-9F71-B45EC4D203BC}" dt="2024-12-23T09:50:53.967" v="697" actId="1076"/>
          <ac:spMkLst>
            <pc:docMk/>
            <pc:sldMk cId="2697292144" sldId="338"/>
            <ac:spMk id="25" creationId="{FAB1298C-380B-4447-ADA2-5F3DC87D9841}"/>
          </ac:spMkLst>
        </pc:spChg>
      </pc:sldChg>
      <pc:sldChg chg="del">
        <pc:chgData name="Katarina Forsman" userId="db25af76-9987-4ab5-869b-9df1049fbb99" providerId="ADAL" clId="{7D0D24D1-9C80-4098-9F71-B45EC4D203BC}" dt="2024-12-23T08:47:38.060" v="421" actId="2696"/>
        <pc:sldMkLst>
          <pc:docMk/>
          <pc:sldMk cId="3209166696" sldId="347"/>
        </pc:sldMkLst>
      </pc:sldChg>
      <pc:sldChg chg="del">
        <pc:chgData name="Katarina Forsman" userId="db25af76-9987-4ab5-869b-9df1049fbb99" providerId="ADAL" clId="{7D0D24D1-9C80-4098-9F71-B45EC4D203BC}" dt="2024-12-23T06:53:16.346" v="4" actId="2696"/>
        <pc:sldMkLst>
          <pc:docMk/>
          <pc:sldMk cId="3923003394" sldId="437"/>
        </pc:sldMkLst>
      </pc:sldChg>
      <pc:sldChg chg="del">
        <pc:chgData name="Katarina Forsman" userId="db25af76-9987-4ab5-869b-9df1049fbb99" providerId="ADAL" clId="{7D0D24D1-9C80-4098-9F71-B45EC4D203BC}" dt="2024-12-23T06:52:46.687" v="0" actId="2696"/>
        <pc:sldMkLst>
          <pc:docMk/>
          <pc:sldMk cId="588629202" sldId="438"/>
        </pc:sldMkLst>
      </pc:sldChg>
      <pc:sldChg chg="del">
        <pc:chgData name="Katarina Forsman" userId="db25af76-9987-4ab5-869b-9df1049fbb99" providerId="ADAL" clId="{7D0D24D1-9C80-4098-9F71-B45EC4D203BC}" dt="2024-12-23T09:51:34.305" v="698" actId="2696"/>
        <pc:sldMkLst>
          <pc:docMk/>
          <pc:sldMk cId="1765559937" sldId="523"/>
        </pc:sldMkLst>
      </pc:sldChg>
      <pc:sldChg chg="modSp del mod">
        <pc:chgData name="Katarina Forsman" userId="db25af76-9987-4ab5-869b-9df1049fbb99" providerId="ADAL" clId="{7D0D24D1-9C80-4098-9F71-B45EC4D203BC}" dt="2024-12-23T09:10:14.637" v="505" actId="1076"/>
        <pc:sldMkLst>
          <pc:docMk/>
          <pc:sldMk cId="32362031" sldId="705"/>
        </pc:sldMkLst>
        <pc:spChg chg="mod">
          <ac:chgData name="Katarina Forsman" userId="db25af76-9987-4ab5-869b-9df1049fbb99" providerId="ADAL" clId="{7D0D24D1-9C80-4098-9F71-B45EC4D203BC}" dt="2024-12-23T07:08:20.218" v="137" actId="1076"/>
          <ac:spMkLst>
            <pc:docMk/>
            <pc:sldMk cId="32362031" sldId="705"/>
            <ac:spMk id="19" creationId="{00000000-0000-0000-0000-000000000000}"/>
          </ac:spMkLst>
        </pc:spChg>
        <pc:spChg chg="mod">
          <ac:chgData name="Katarina Forsman" userId="db25af76-9987-4ab5-869b-9df1049fbb99" providerId="ADAL" clId="{7D0D24D1-9C80-4098-9F71-B45EC4D203BC}" dt="2024-12-23T09:10:14.637" v="505" actId="1076"/>
          <ac:spMkLst>
            <pc:docMk/>
            <pc:sldMk cId="32362031" sldId="705"/>
            <ac:spMk id="21" creationId="{23FED5A9-7C92-273A-2126-4391D0EC1BF9}"/>
          </ac:spMkLst>
        </pc:spChg>
        <pc:spChg chg="mod">
          <ac:chgData name="Katarina Forsman" userId="db25af76-9987-4ab5-869b-9df1049fbb99" providerId="ADAL" clId="{7D0D24D1-9C80-4098-9F71-B45EC4D203BC}" dt="2024-12-23T07:08:05.444" v="135" actId="1076"/>
          <ac:spMkLst>
            <pc:docMk/>
            <pc:sldMk cId="32362031" sldId="705"/>
            <ac:spMk id="26" creationId="{00000000-0000-0000-0000-000000000000}"/>
          </ac:spMkLst>
        </pc:spChg>
        <pc:spChg chg="mod">
          <ac:chgData name="Katarina Forsman" userId="db25af76-9987-4ab5-869b-9df1049fbb99" providerId="ADAL" clId="{7D0D24D1-9C80-4098-9F71-B45EC4D203BC}" dt="2024-12-23T07:07:54.954" v="133" actId="1076"/>
          <ac:spMkLst>
            <pc:docMk/>
            <pc:sldMk cId="32362031" sldId="705"/>
            <ac:spMk id="32" creationId="{F834E273-9C57-3F51-72A9-DB41131ABBB5}"/>
          </ac:spMkLst>
        </pc:spChg>
      </pc:sldChg>
      <pc:sldChg chg="del">
        <pc:chgData name="Katarina Forsman" userId="db25af76-9987-4ab5-869b-9df1049fbb99" providerId="ADAL" clId="{7D0D24D1-9C80-4098-9F71-B45EC4D203BC}" dt="2024-12-23T06:53:11.105" v="3" actId="2696"/>
        <pc:sldMkLst>
          <pc:docMk/>
          <pc:sldMk cId="2327269070" sldId="706"/>
        </pc:sldMkLst>
      </pc:sldChg>
      <pc:sldChg chg="modSp mod ord">
        <pc:chgData name="Katarina Forsman" userId="db25af76-9987-4ab5-869b-9df1049fbb99" providerId="ADAL" clId="{7D0D24D1-9C80-4098-9F71-B45EC4D203BC}" dt="2024-12-23T08:46:18.919" v="390" actId="255"/>
        <pc:sldMkLst>
          <pc:docMk/>
          <pc:sldMk cId="425333384" sldId="707"/>
        </pc:sldMkLst>
        <pc:spChg chg="mod">
          <ac:chgData name="Katarina Forsman" userId="db25af76-9987-4ab5-869b-9df1049fbb99" providerId="ADAL" clId="{7D0D24D1-9C80-4098-9F71-B45EC4D203BC}" dt="2024-12-23T08:46:18.919" v="390" actId="255"/>
          <ac:spMkLst>
            <pc:docMk/>
            <pc:sldMk cId="425333384" sldId="707"/>
            <ac:spMk id="22" creationId="{932ED794-1AE4-7A60-21B3-CA23E2A347C2}"/>
          </ac:spMkLst>
        </pc:spChg>
        <pc:spChg chg="mod">
          <ac:chgData name="Katarina Forsman" userId="db25af76-9987-4ab5-869b-9df1049fbb99" providerId="ADAL" clId="{7D0D24D1-9C80-4098-9F71-B45EC4D203BC}" dt="2024-12-23T06:59:52.698" v="46" actId="14100"/>
          <ac:spMkLst>
            <pc:docMk/>
            <pc:sldMk cId="425333384" sldId="707"/>
            <ac:spMk id="35" creationId="{00000000-0000-0000-0000-000000000000}"/>
          </ac:spMkLst>
        </pc:spChg>
        <pc:spChg chg="mod">
          <ac:chgData name="Katarina Forsman" userId="db25af76-9987-4ab5-869b-9df1049fbb99" providerId="ADAL" clId="{7D0D24D1-9C80-4098-9F71-B45EC4D203BC}" dt="2024-12-23T08:39:41.899" v="197" actId="255"/>
          <ac:spMkLst>
            <pc:docMk/>
            <pc:sldMk cId="425333384" sldId="707"/>
            <ac:spMk id="37" creationId="{00000000-0000-0000-0000-000000000000}"/>
          </ac:spMkLst>
        </pc:spChg>
        <pc:spChg chg="mod">
          <ac:chgData name="Katarina Forsman" userId="db25af76-9987-4ab5-869b-9df1049fbb99" providerId="ADAL" clId="{7D0D24D1-9C80-4098-9F71-B45EC4D203BC}" dt="2024-12-23T06:59:56.060" v="47" actId="14100"/>
          <ac:spMkLst>
            <pc:docMk/>
            <pc:sldMk cId="425333384" sldId="707"/>
            <ac:spMk id="43" creationId="{00000000-0000-0000-0000-000000000000}"/>
          </ac:spMkLst>
        </pc:spChg>
      </pc:sldChg>
      <pc:sldChg chg="modSp mod">
        <pc:chgData name="Katarina Forsman" userId="db25af76-9987-4ab5-869b-9df1049fbb99" providerId="ADAL" clId="{7D0D24D1-9C80-4098-9F71-B45EC4D203BC}" dt="2024-12-23T08:46:48.654" v="420" actId="20577"/>
        <pc:sldMkLst>
          <pc:docMk/>
          <pc:sldMk cId="3108593724" sldId="708"/>
        </pc:sldMkLst>
        <pc:spChg chg="mod">
          <ac:chgData name="Katarina Forsman" userId="db25af76-9987-4ab5-869b-9df1049fbb99" providerId="ADAL" clId="{7D0D24D1-9C80-4098-9F71-B45EC4D203BC}" dt="2024-12-23T08:46:48.654" v="420" actId="20577"/>
          <ac:spMkLst>
            <pc:docMk/>
            <pc:sldMk cId="3108593724" sldId="708"/>
            <ac:spMk id="22" creationId="{932ED794-1AE4-7A60-21B3-CA23E2A347C2}"/>
          </ac:spMkLst>
        </pc:spChg>
        <pc:spChg chg="mod">
          <ac:chgData name="Katarina Forsman" userId="db25af76-9987-4ab5-869b-9df1049fbb99" providerId="ADAL" clId="{7D0D24D1-9C80-4098-9F71-B45EC4D203BC}" dt="2024-12-23T07:07:20.874" v="127" actId="20577"/>
          <ac:spMkLst>
            <pc:docMk/>
            <pc:sldMk cId="3108593724" sldId="708"/>
            <ac:spMk id="35" creationId="{00000000-0000-0000-0000-000000000000}"/>
          </ac:spMkLst>
        </pc:spChg>
        <pc:spChg chg="mod">
          <ac:chgData name="Katarina Forsman" userId="db25af76-9987-4ab5-869b-9df1049fbb99" providerId="ADAL" clId="{7D0D24D1-9C80-4098-9F71-B45EC4D203BC}" dt="2024-12-23T07:06:55.037" v="113" actId="20577"/>
          <ac:spMkLst>
            <pc:docMk/>
            <pc:sldMk cId="3108593724" sldId="708"/>
            <ac:spMk id="37" creationId="{00000000-0000-0000-0000-000000000000}"/>
          </ac:spMkLst>
        </pc:spChg>
        <pc:spChg chg="mod">
          <ac:chgData name="Katarina Forsman" userId="db25af76-9987-4ab5-869b-9df1049fbb99" providerId="ADAL" clId="{7D0D24D1-9C80-4098-9F71-B45EC4D203BC}" dt="2024-12-23T07:07:04.435" v="120" actId="20577"/>
          <ac:spMkLst>
            <pc:docMk/>
            <pc:sldMk cId="3108593724" sldId="708"/>
            <ac:spMk id="43" creationId="{00000000-0000-0000-0000-000000000000}"/>
          </ac:spMkLst>
        </pc:spChg>
      </pc:sldChg>
      <pc:sldChg chg="modSp mod">
        <pc:chgData name="Katarina Forsman" userId="db25af76-9987-4ab5-869b-9df1049fbb99" providerId="ADAL" clId="{7D0D24D1-9C80-4098-9F71-B45EC4D203BC}" dt="2024-12-23T08:51:42.351" v="503" actId="20577"/>
        <pc:sldMkLst>
          <pc:docMk/>
          <pc:sldMk cId="4048437201" sldId="709"/>
        </pc:sldMkLst>
        <pc:spChg chg="mod">
          <ac:chgData name="Katarina Forsman" userId="db25af76-9987-4ab5-869b-9df1049fbb99" providerId="ADAL" clId="{7D0D24D1-9C80-4098-9F71-B45EC4D203BC}" dt="2024-12-23T08:42:25.054" v="299" actId="207"/>
          <ac:spMkLst>
            <pc:docMk/>
            <pc:sldMk cId="4048437201" sldId="709"/>
            <ac:spMk id="4" creationId="{00000000-0000-0000-0000-000000000000}"/>
          </ac:spMkLst>
        </pc:spChg>
        <pc:spChg chg="mod">
          <ac:chgData name="Katarina Forsman" userId="db25af76-9987-4ab5-869b-9df1049fbb99" providerId="ADAL" clId="{7D0D24D1-9C80-4098-9F71-B45EC4D203BC}" dt="2024-12-23T08:43:36.649" v="333" actId="20577"/>
          <ac:spMkLst>
            <pc:docMk/>
            <pc:sldMk cId="4048437201" sldId="709"/>
            <ac:spMk id="7" creationId="{039351DA-4CAC-8EB6-545B-0EC1B173BA4C}"/>
          </ac:spMkLst>
        </pc:spChg>
        <pc:spChg chg="mod">
          <ac:chgData name="Katarina Forsman" userId="db25af76-9987-4ab5-869b-9df1049fbb99" providerId="ADAL" clId="{7D0D24D1-9C80-4098-9F71-B45EC4D203BC}" dt="2024-12-23T08:42:39.874" v="300" actId="207"/>
          <ac:spMkLst>
            <pc:docMk/>
            <pc:sldMk cId="4048437201" sldId="709"/>
            <ac:spMk id="21" creationId="{00000000-0000-0000-0000-000000000000}"/>
          </ac:spMkLst>
        </pc:spChg>
        <pc:spChg chg="mod">
          <ac:chgData name="Katarina Forsman" userId="db25af76-9987-4ab5-869b-9df1049fbb99" providerId="ADAL" clId="{7D0D24D1-9C80-4098-9F71-B45EC4D203BC}" dt="2024-12-23T08:51:42.351" v="503" actId="20577"/>
          <ac:spMkLst>
            <pc:docMk/>
            <pc:sldMk cId="4048437201" sldId="709"/>
            <ac:spMk id="24" creationId="{00000000-0000-0000-0000-000000000000}"/>
          </ac:spMkLst>
        </pc:spChg>
        <pc:spChg chg="mod">
          <ac:chgData name="Katarina Forsman" userId="db25af76-9987-4ab5-869b-9df1049fbb99" providerId="ADAL" clId="{7D0D24D1-9C80-4098-9F71-B45EC4D203BC}" dt="2024-12-23T08:51:16.139" v="488" actId="20577"/>
          <ac:spMkLst>
            <pc:docMk/>
            <pc:sldMk cId="4048437201" sldId="709"/>
            <ac:spMk id="26" creationId="{074EAA48-A5D2-442D-9EE4-6B2F233F5C9C}"/>
          </ac:spMkLst>
        </pc:spChg>
        <pc:spChg chg="mod">
          <ac:chgData name="Katarina Forsman" userId="db25af76-9987-4ab5-869b-9df1049fbb99" providerId="ADAL" clId="{7D0D24D1-9C80-4098-9F71-B45EC4D203BC}" dt="2024-12-23T08:50:58.193" v="473" actId="20577"/>
          <ac:spMkLst>
            <pc:docMk/>
            <pc:sldMk cId="4048437201" sldId="709"/>
            <ac:spMk id="28" creationId="{2DEC0DCC-E281-46F0-B155-ED3AD460DAEB}"/>
          </ac:spMkLst>
        </pc:spChg>
      </pc:sldChg>
      <pc:sldChg chg="modSp mod">
        <pc:chgData name="Katarina Forsman" userId="db25af76-9987-4ab5-869b-9df1049fbb99" providerId="ADAL" clId="{7D0D24D1-9C80-4098-9F71-B45EC4D203BC}" dt="2024-12-23T09:51:56.848" v="702" actId="20577"/>
        <pc:sldMkLst>
          <pc:docMk/>
          <pc:sldMk cId="3682120180" sldId="711"/>
        </pc:sldMkLst>
        <pc:spChg chg="mod">
          <ac:chgData name="Katarina Forsman" userId="db25af76-9987-4ab5-869b-9df1049fbb99" providerId="ADAL" clId="{7D0D24D1-9C80-4098-9F71-B45EC4D203BC}" dt="2024-12-23T08:48:04.571" v="430" actId="6549"/>
          <ac:spMkLst>
            <pc:docMk/>
            <pc:sldMk cId="3682120180" sldId="711"/>
            <ac:spMk id="4" creationId="{747168E6-C2FE-1520-E4AA-767E35DF301D}"/>
          </ac:spMkLst>
        </pc:spChg>
        <pc:spChg chg="mod">
          <ac:chgData name="Katarina Forsman" userId="db25af76-9987-4ab5-869b-9df1049fbb99" providerId="ADAL" clId="{7D0D24D1-9C80-4098-9F71-B45EC4D203BC}" dt="2024-12-23T08:49:26.287" v="443" actId="20577"/>
          <ac:spMkLst>
            <pc:docMk/>
            <pc:sldMk cId="3682120180" sldId="711"/>
            <ac:spMk id="31" creationId="{00000000-0000-0000-0000-000000000000}"/>
          </ac:spMkLst>
        </pc:spChg>
        <pc:spChg chg="mod">
          <ac:chgData name="Katarina Forsman" userId="db25af76-9987-4ab5-869b-9df1049fbb99" providerId="ADAL" clId="{7D0D24D1-9C80-4098-9F71-B45EC4D203BC}" dt="2024-12-23T08:50:03.283" v="453" actId="20577"/>
          <ac:spMkLst>
            <pc:docMk/>
            <pc:sldMk cId="3682120180" sldId="711"/>
            <ac:spMk id="37" creationId="{00000000-0000-0000-0000-000000000000}"/>
          </ac:spMkLst>
        </pc:spChg>
        <pc:spChg chg="mod">
          <ac:chgData name="Katarina Forsman" userId="db25af76-9987-4ab5-869b-9df1049fbb99" providerId="ADAL" clId="{7D0D24D1-9C80-4098-9F71-B45EC4D203BC}" dt="2024-12-23T09:51:56.848" v="702" actId="20577"/>
          <ac:spMkLst>
            <pc:docMk/>
            <pc:sldMk cId="3682120180" sldId="711"/>
            <ac:spMk id="38" creationId="{00000000-0000-0000-0000-000000000000}"/>
          </ac:spMkLst>
        </pc:spChg>
        <pc:spChg chg="mod">
          <ac:chgData name="Katarina Forsman" userId="db25af76-9987-4ab5-869b-9df1049fbb99" providerId="ADAL" clId="{7D0D24D1-9C80-4098-9F71-B45EC4D203BC}" dt="2024-12-23T08:49:40.870" v="445" actId="207"/>
          <ac:spMkLst>
            <pc:docMk/>
            <pc:sldMk cId="3682120180" sldId="711"/>
            <ac:spMk id="39" creationId="{00000000-0000-0000-0000-000000000000}"/>
          </ac:spMkLst>
        </pc:spChg>
      </pc:sldChg>
      <pc:sldChg chg="del">
        <pc:chgData name="Katarina Forsman" userId="db25af76-9987-4ab5-869b-9df1049fbb99" providerId="ADAL" clId="{7D0D24D1-9C80-4098-9F71-B45EC4D203BC}" dt="2024-12-23T06:53:30.926" v="7" actId="2696"/>
        <pc:sldMkLst>
          <pc:docMk/>
          <pc:sldMk cId="525304825" sldId="712"/>
        </pc:sldMkLst>
      </pc:sldChg>
      <pc:sldChg chg="del">
        <pc:chgData name="Katarina Forsman" userId="db25af76-9987-4ab5-869b-9df1049fbb99" providerId="ADAL" clId="{7D0D24D1-9C80-4098-9F71-B45EC4D203BC}" dt="2024-12-23T06:53:37.154" v="9" actId="2696"/>
        <pc:sldMkLst>
          <pc:docMk/>
          <pc:sldMk cId="677916749" sldId="713"/>
        </pc:sldMkLst>
      </pc:sldChg>
      <pc:sldChg chg="del">
        <pc:chgData name="Katarina Forsman" userId="db25af76-9987-4ab5-869b-9df1049fbb99" providerId="ADAL" clId="{7D0D24D1-9C80-4098-9F71-B45EC4D203BC}" dt="2024-12-23T10:37:30.091" v="792" actId="2696"/>
        <pc:sldMkLst>
          <pc:docMk/>
          <pc:sldMk cId="301216554" sldId="719"/>
        </pc:sldMkLst>
      </pc:sldChg>
      <pc:sldChg chg="del">
        <pc:chgData name="Katarina Forsman" userId="db25af76-9987-4ab5-869b-9df1049fbb99" providerId="ADAL" clId="{7D0D24D1-9C80-4098-9F71-B45EC4D203BC}" dt="2024-12-23T09:53:03.891" v="705" actId="2696"/>
        <pc:sldMkLst>
          <pc:docMk/>
          <pc:sldMk cId="984252158" sldId="720"/>
        </pc:sldMkLst>
      </pc:sldChg>
      <pc:sldChg chg="modSp mod">
        <pc:chgData name="Katarina Forsman" userId="db25af76-9987-4ab5-869b-9df1049fbb99" providerId="ADAL" clId="{7D0D24D1-9C80-4098-9F71-B45EC4D203BC}" dt="2024-12-23T07:55:23.159" v="178" actId="1076"/>
        <pc:sldMkLst>
          <pc:docMk/>
          <pc:sldMk cId="1553152561" sldId="735"/>
        </pc:sldMkLst>
        <pc:spChg chg="mod">
          <ac:chgData name="Katarina Forsman" userId="db25af76-9987-4ab5-869b-9df1049fbb99" providerId="ADAL" clId="{7D0D24D1-9C80-4098-9F71-B45EC4D203BC}" dt="2024-12-23T07:55:23.159" v="178" actId="1076"/>
          <ac:spMkLst>
            <pc:docMk/>
            <pc:sldMk cId="1553152561" sldId="735"/>
            <ac:spMk id="2" creationId="{9673792A-D16C-97D5-9648-B6F87F96338A}"/>
          </ac:spMkLst>
        </pc:spChg>
        <pc:spChg chg="mod">
          <ac:chgData name="Katarina Forsman" userId="db25af76-9987-4ab5-869b-9df1049fbb99" providerId="ADAL" clId="{7D0D24D1-9C80-4098-9F71-B45EC4D203BC}" dt="2024-12-23T07:54:48.517" v="173" actId="1076"/>
          <ac:spMkLst>
            <pc:docMk/>
            <pc:sldMk cId="1553152561" sldId="735"/>
            <ac:spMk id="19" creationId="{00000000-0000-0000-0000-000000000000}"/>
          </ac:spMkLst>
        </pc:spChg>
        <pc:spChg chg="mod">
          <ac:chgData name="Katarina Forsman" userId="db25af76-9987-4ab5-869b-9df1049fbb99" providerId="ADAL" clId="{7D0D24D1-9C80-4098-9F71-B45EC4D203BC}" dt="2024-12-23T07:54:57.943" v="175" actId="14100"/>
          <ac:spMkLst>
            <pc:docMk/>
            <pc:sldMk cId="1553152561" sldId="735"/>
            <ac:spMk id="26" creationId="{00000000-0000-0000-0000-000000000000}"/>
          </ac:spMkLst>
        </pc:spChg>
        <pc:spChg chg="mod">
          <ac:chgData name="Katarina Forsman" userId="db25af76-9987-4ab5-869b-9df1049fbb99" providerId="ADAL" clId="{7D0D24D1-9C80-4098-9F71-B45EC4D203BC}" dt="2024-12-23T07:55:04.573" v="176" actId="1076"/>
          <ac:spMkLst>
            <pc:docMk/>
            <pc:sldMk cId="1553152561" sldId="735"/>
            <ac:spMk id="28" creationId="{00000000-0000-0000-0000-000000000000}"/>
          </ac:spMkLst>
        </pc:spChg>
      </pc:sldChg>
      <pc:sldChg chg="modSp mod">
        <pc:chgData name="Katarina Forsman" userId="db25af76-9987-4ab5-869b-9df1049fbb99" providerId="ADAL" clId="{7D0D24D1-9C80-4098-9F71-B45EC4D203BC}" dt="2024-12-23T08:37:54.394" v="192"/>
        <pc:sldMkLst>
          <pc:docMk/>
          <pc:sldMk cId="1686416644" sldId="736"/>
        </pc:sldMkLst>
        <pc:spChg chg="mod">
          <ac:chgData name="Katarina Forsman" userId="db25af76-9987-4ab5-869b-9df1049fbb99" providerId="ADAL" clId="{7D0D24D1-9C80-4098-9F71-B45EC4D203BC}" dt="2024-12-23T08:36:37.287" v="186"/>
          <ac:spMkLst>
            <pc:docMk/>
            <pc:sldMk cId="1686416644" sldId="736"/>
            <ac:spMk id="31" creationId="{00000000-0000-0000-0000-000000000000}"/>
          </ac:spMkLst>
        </pc:spChg>
        <pc:spChg chg="mod">
          <ac:chgData name="Katarina Forsman" userId="db25af76-9987-4ab5-869b-9df1049fbb99" providerId="ADAL" clId="{7D0D24D1-9C80-4098-9F71-B45EC4D203BC}" dt="2024-12-23T08:37:36.487" v="191"/>
          <ac:spMkLst>
            <pc:docMk/>
            <pc:sldMk cId="1686416644" sldId="736"/>
            <ac:spMk id="37" creationId="{00000000-0000-0000-0000-000000000000}"/>
          </ac:spMkLst>
        </pc:spChg>
        <pc:spChg chg="mod">
          <ac:chgData name="Katarina Forsman" userId="db25af76-9987-4ab5-869b-9df1049fbb99" providerId="ADAL" clId="{7D0D24D1-9C80-4098-9F71-B45EC4D203BC}" dt="2024-12-23T08:37:54.394" v="192"/>
          <ac:spMkLst>
            <pc:docMk/>
            <pc:sldMk cId="1686416644" sldId="736"/>
            <ac:spMk id="38" creationId="{00000000-0000-0000-0000-000000000000}"/>
          </ac:spMkLst>
        </pc:spChg>
        <pc:spChg chg="mod">
          <ac:chgData name="Katarina Forsman" userId="db25af76-9987-4ab5-869b-9df1049fbb99" providerId="ADAL" clId="{7D0D24D1-9C80-4098-9F71-B45EC4D203BC}" dt="2024-12-23T08:37:11.349" v="189" actId="207"/>
          <ac:spMkLst>
            <pc:docMk/>
            <pc:sldMk cId="1686416644" sldId="736"/>
            <ac:spMk id="39" creationId="{00000000-0000-0000-0000-000000000000}"/>
          </ac:spMkLst>
        </pc:spChg>
      </pc:sldChg>
      <pc:sldChg chg="modSp mod">
        <pc:chgData name="Katarina Forsman" userId="db25af76-9987-4ab5-869b-9df1049fbb99" providerId="ADAL" clId="{7D0D24D1-9C80-4098-9F71-B45EC4D203BC}" dt="2024-12-23T07:11:55.095" v="149" actId="1076"/>
        <pc:sldMkLst>
          <pc:docMk/>
          <pc:sldMk cId="3596739776" sldId="737"/>
        </pc:sldMkLst>
        <pc:spChg chg="mod">
          <ac:chgData name="Katarina Forsman" userId="db25af76-9987-4ab5-869b-9df1049fbb99" providerId="ADAL" clId="{7D0D24D1-9C80-4098-9F71-B45EC4D203BC}" dt="2024-12-23T07:11:33.482" v="143" actId="1076"/>
          <ac:spMkLst>
            <pc:docMk/>
            <pc:sldMk cId="3596739776" sldId="737"/>
            <ac:spMk id="2" creationId="{9673792A-D16C-97D5-9648-B6F87F96338A}"/>
          </ac:spMkLst>
        </pc:spChg>
        <pc:spChg chg="mod">
          <ac:chgData name="Katarina Forsman" userId="db25af76-9987-4ab5-869b-9df1049fbb99" providerId="ADAL" clId="{7D0D24D1-9C80-4098-9F71-B45EC4D203BC}" dt="2024-12-23T07:11:55.095" v="149" actId="1076"/>
          <ac:spMkLst>
            <pc:docMk/>
            <pc:sldMk cId="3596739776" sldId="737"/>
            <ac:spMk id="19" creationId="{00000000-0000-0000-0000-000000000000}"/>
          </ac:spMkLst>
        </pc:spChg>
        <pc:spChg chg="mod">
          <ac:chgData name="Katarina Forsman" userId="db25af76-9987-4ab5-869b-9df1049fbb99" providerId="ADAL" clId="{7D0D24D1-9C80-4098-9F71-B45EC4D203BC}" dt="2024-12-23T07:11:43.993" v="146" actId="1076"/>
          <ac:spMkLst>
            <pc:docMk/>
            <pc:sldMk cId="3596739776" sldId="737"/>
            <ac:spMk id="26" creationId="{00000000-0000-0000-0000-000000000000}"/>
          </ac:spMkLst>
        </pc:spChg>
      </pc:sldChg>
      <pc:sldChg chg="modSp mod">
        <pc:chgData name="Katarina Forsman" userId="db25af76-9987-4ab5-869b-9df1049fbb99" providerId="ADAL" clId="{7D0D24D1-9C80-4098-9F71-B45EC4D203BC}" dt="2024-12-23T07:14:02.777" v="160" actId="14100"/>
        <pc:sldMkLst>
          <pc:docMk/>
          <pc:sldMk cId="391210290" sldId="762"/>
        </pc:sldMkLst>
        <pc:spChg chg="mod">
          <ac:chgData name="Katarina Forsman" userId="db25af76-9987-4ab5-869b-9df1049fbb99" providerId="ADAL" clId="{7D0D24D1-9C80-4098-9F71-B45EC4D203BC}" dt="2024-12-23T07:13:54.139" v="158" actId="14100"/>
          <ac:spMkLst>
            <pc:docMk/>
            <pc:sldMk cId="391210290" sldId="762"/>
            <ac:spMk id="40" creationId="{D53E0542-6897-48E0-8A28-1726DC758A85}"/>
          </ac:spMkLst>
        </pc:spChg>
        <pc:spChg chg="mod">
          <ac:chgData name="Katarina Forsman" userId="db25af76-9987-4ab5-869b-9df1049fbb99" providerId="ADAL" clId="{7D0D24D1-9C80-4098-9F71-B45EC4D203BC}" dt="2024-12-23T07:14:02.777" v="160" actId="14100"/>
          <ac:spMkLst>
            <pc:docMk/>
            <pc:sldMk cId="391210290" sldId="762"/>
            <ac:spMk id="45" creationId="{00000000-0000-0000-0000-000000000000}"/>
          </ac:spMkLst>
        </pc:spChg>
        <pc:spChg chg="mod">
          <ac:chgData name="Katarina Forsman" userId="db25af76-9987-4ab5-869b-9df1049fbb99" providerId="ADAL" clId="{7D0D24D1-9C80-4098-9F71-B45EC4D203BC}" dt="2024-12-23T07:13:59.287" v="159" actId="14100"/>
          <ac:spMkLst>
            <pc:docMk/>
            <pc:sldMk cId="391210290" sldId="762"/>
            <ac:spMk id="47" creationId="{00000000-0000-0000-0000-000000000000}"/>
          </ac:spMkLst>
        </pc:spChg>
      </pc:sldChg>
      <pc:sldChg chg="modSp mod">
        <pc:chgData name="Katarina Forsman" userId="db25af76-9987-4ab5-869b-9df1049fbb99" providerId="ADAL" clId="{7D0D24D1-9C80-4098-9F71-B45EC4D203BC}" dt="2024-12-23T09:23:52.843" v="524" actId="403"/>
        <pc:sldMkLst>
          <pc:docMk/>
          <pc:sldMk cId="4294153470" sldId="772"/>
        </pc:sldMkLst>
        <pc:spChg chg="mod">
          <ac:chgData name="Katarina Forsman" userId="db25af76-9987-4ab5-869b-9df1049fbb99" providerId="ADAL" clId="{7D0D24D1-9C80-4098-9F71-B45EC4D203BC}" dt="2024-12-23T09:23:52.843" v="524" actId="403"/>
          <ac:spMkLst>
            <pc:docMk/>
            <pc:sldMk cId="4294153470" sldId="772"/>
            <ac:spMk id="2" creationId="{F0875AE7-D4C5-CF79-B097-0E7DD336D614}"/>
          </ac:spMkLst>
        </pc:spChg>
        <pc:graphicFrameChg chg="mod">
          <ac:chgData name="Katarina Forsman" userId="db25af76-9987-4ab5-869b-9df1049fbb99" providerId="ADAL" clId="{7D0D24D1-9C80-4098-9F71-B45EC4D203BC}" dt="2024-12-23T09:23:09.999" v="521" actId="1076"/>
          <ac:graphicFrameMkLst>
            <pc:docMk/>
            <pc:sldMk cId="4294153470" sldId="772"/>
            <ac:graphicFrameMk id="4" creationId="{2C6B6696-6B60-36B0-C7F5-63350C3652AF}"/>
          </ac:graphicFrameMkLst>
        </pc:graphicFrameChg>
      </pc:sldChg>
      <pc:sldChg chg="modSp mod">
        <pc:chgData name="Katarina Forsman" userId="db25af76-9987-4ab5-869b-9df1049fbb99" providerId="ADAL" clId="{7D0D24D1-9C80-4098-9F71-B45EC4D203BC}" dt="2024-12-23T09:22:50.759" v="520" actId="1076"/>
        <pc:sldMkLst>
          <pc:docMk/>
          <pc:sldMk cId="4050861146" sldId="779"/>
        </pc:sldMkLst>
        <pc:graphicFrameChg chg="mod">
          <ac:chgData name="Katarina Forsman" userId="db25af76-9987-4ab5-869b-9df1049fbb99" providerId="ADAL" clId="{7D0D24D1-9C80-4098-9F71-B45EC4D203BC}" dt="2024-12-23T09:22:50.759" v="520" actId="1076"/>
          <ac:graphicFrameMkLst>
            <pc:docMk/>
            <pc:sldMk cId="4050861146" sldId="779"/>
            <ac:graphicFrameMk id="4" creationId="{1B02B3A6-3D6B-FC4D-C91F-B2B743DEA65F}"/>
          </ac:graphicFrameMkLst>
        </pc:graphicFrameChg>
      </pc:sldChg>
      <pc:sldChg chg="modSp mod">
        <pc:chgData name="Katarina Forsman" userId="db25af76-9987-4ab5-869b-9df1049fbb99" providerId="ADAL" clId="{7D0D24D1-9C80-4098-9F71-B45EC4D203BC}" dt="2024-12-23T08:44:21.487" v="361" actId="20577"/>
        <pc:sldMkLst>
          <pc:docMk/>
          <pc:sldMk cId="3997448643" sldId="780"/>
        </pc:sldMkLst>
        <pc:spChg chg="mod">
          <ac:chgData name="Katarina Forsman" userId="db25af76-9987-4ab5-869b-9df1049fbb99" providerId="ADAL" clId="{7D0D24D1-9C80-4098-9F71-B45EC4D203BC}" dt="2024-12-23T08:44:21.487" v="361" actId="20577"/>
          <ac:spMkLst>
            <pc:docMk/>
            <pc:sldMk cId="3997448643" sldId="780"/>
            <ac:spMk id="2" creationId="{00000000-0000-0000-0000-000000000000}"/>
          </ac:spMkLst>
        </pc:spChg>
        <pc:spChg chg="mod">
          <ac:chgData name="Katarina Forsman" userId="db25af76-9987-4ab5-869b-9df1049fbb99" providerId="ADAL" clId="{7D0D24D1-9C80-4098-9F71-B45EC4D203BC}" dt="2024-12-23T08:39:14.822" v="195" actId="255"/>
          <ac:spMkLst>
            <pc:docMk/>
            <pc:sldMk cId="3997448643" sldId="780"/>
            <ac:spMk id="24" creationId="{00000000-0000-0000-0000-000000000000}"/>
          </ac:spMkLst>
        </pc:spChg>
        <pc:spChg chg="mod">
          <ac:chgData name="Katarina Forsman" userId="db25af76-9987-4ab5-869b-9df1049fbb99" providerId="ADAL" clId="{7D0D24D1-9C80-4098-9F71-B45EC4D203BC}" dt="2024-12-23T08:39:08.704" v="194" actId="255"/>
          <ac:spMkLst>
            <pc:docMk/>
            <pc:sldMk cId="3997448643" sldId="780"/>
            <ac:spMk id="26" creationId="{074EAA48-A5D2-442D-9EE4-6B2F233F5C9C}"/>
          </ac:spMkLst>
        </pc:spChg>
        <pc:spChg chg="mod">
          <ac:chgData name="Katarina Forsman" userId="db25af76-9987-4ab5-869b-9df1049fbb99" providerId="ADAL" clId="{7D0D24D1-9C80-4098-9F71-B45EC4D203BC}" dt="2024-12-23T08:39:03.770" v="193" actId="255"/>
          <ac:spMkLst>
            <pc:docMk/>
            <pc:sldMk cId="3997448643" sldId="780"/>
            <ac:spMk id="28" creationId="{2DEC0DCC-E281-46F0-B155-ED3AD460DAEB}"/>
          </ac:spMkLst>
        </pc:spChg>
      </pc:sldChg>
      <pc:sldChg chg="modSp mod">
        <pc:chgData name="Katarina Forsman" userId="db25af76-9987-4ab5-869b-9df1049fbb99" providerId="ADAL" clId="{7D0D24D1-9C80-4098-9F71-B45EC4D203BC}" dt="2024-12-23T09:24:40.160" v="527" actId="403"/>
        <pc:sldMkLst>
          <pc:docMk/>
          <pc:sldMk cId="1666234772" sldId="781"/>
        </pc:sldMkLst>
        <pc:spChg chg="mod">
          <ac:chgData name="Katarina Forsman" userId="db25af76-9987-4ab5-869b-9df1049fbb99" providerId="ADAL" clId="{7D0D24D1-9C80-4098-9F71-B45EC4D203BC}" dt="2024-12-23T09:24:40.160" v="527" actId="403"/>
          <ac:spMkLst>
            <pc:docMk/>
            <pc:sldMk cId="1666234772" sldId="781"/>
            <ac:spMk id="2" creationId="{F0875AE7-D4C5-CF79-B097-0E7DD336D614}"/>
          </ac:spMkLst>
        </pc:spChg>
        <pc:graphicFrameChg chg="mod modGraphic">
          <ac:chgData name="Katarina Forsman" userId="db25af76-9987-4ab5-869b-9df1049fbb99" providerId="ADAL" clId="{7D0D24D1-9C80-4098-9F71-B45EC4D203BC}" dt="2024-12-23T09:23:24.097" v="523" actId="14100"/>
          <ac:graphicFrameMkLst>
            <pc:docMk/>
            <pc:sldMk cId="1666234772" sldId="781"/>
            <ac:graphicFrameMk id="4" creationId="{2C6B6696-6B60-36B0-C7F5-63350C3652AF}"/>
          </ac:graphicFrameMkLst>
        </pc:graphicFrameChg>
      </pc:sldChg>
      <pc:sldChg chg="del">
        <pc:chgData name="Katarina Forsman" userId="db25af76-9987-4ab5-869b-9df1049fbb99" providerId="ADAL" clId="{7D0D24D1-9C80-4098-9F71-B45EC4D203BC}" dt="2024-12-23T09:04:26.021" v="504" actId="2696"/>
        <pc:sldMkLst>
          <pc:docMk/>
          <pc:sldMk cId="2600751086" sldId="781"/>
        </pc:sldMkLst>
      </pc:sldChg>
      <pc:sldChg chg="add">
        <pc:chgData name="Katarina Forsman" userId="db25af76-9987-4ab5-869b-9df1049fbb99" providerId="ADAL" clId="{7D0D24D1-9C80-4098-9F71-B45EC4D203BC}" dt="2024-12-23T09:21:41.237" v="517"/>
        <pc:sldMkLst>
          <pc:docMk/>
          <pc:sldMk cId="3777552412" sldId="782"/>
        </pc:sldMkLst>
      </pc:sldChg>
      <pc:sldChg chg="addSp new">
        <pc:chgData name="Katarina Forsman" userId="db25af76-9987-4ab5-869b-9df1049fbb99" providerId="ADAL" clId="{7D0D24D1-9C80-4098-9F71-B45EC4D203BC}" dt="2024-12-23T09:27:56.370" v="529"/>
        <pc:sldMkLst>
          <pc:docMk/>
          <pc:sldMk cId="338318900" sldId="783"/>
        </pc:sldMkLst>
        <pc:picChg chg="add">
          <ac:chgData name="Katarina Forsman" userId="db25af76-9987-4ab5-869b-9df1049fbb99" providerId="ADAL" clId="{7D0D24D1-9C80-4098-9F71-B45EC4D203BC}" dt="2024-12-23T09:27:56.370" v="529"/>
          <ac:picMkLst>
            <pc:docMk/>
            <pc:sldMk cId="338318900" sldId="783"/>
            <ac:picMk id="1026" creationId="{195772B7-BD2B-8422-19EE-A654CD161DF8}"/>
          </ac:picMkLst>
        </pc:picChg>
      </pc:sldChg>
      <pc:sldChg chg="modSp add del">
        <pc:chgData name="Katarina Forsman" userId="db25af76-9987-4ab5-869b-9df1049fbb99" providerId="ADAL" clId="{7D0D24D1-9C80-4098-9F71-B45EC4D203BC}" dt="2024-12-23T09:22:26.320" v="519" actId="2696"/>
        <pc:sldMkLst>
          <pc:docMk/>
          <pc:sldMk cId="3826973105" sldId="783"/>
        </pc:sldMkLst>
      </pc:sldChg>
      <pc:sldChg chg="modSp mod">
        <pc:chgData name="Katarina Forsman" userId="db25af76-9987-4ab5-869b-9df1049fbb99" providerId="ADAL" clId="{7D0D24D1-9C80-4098-9F71-B45EC4D203BC}" dt="2024-12-23T10:35:27.169" v="791"/>
        <pc:sldMkLst>
          <pc:docMk/>
          <pc:sldMk cId="1331035773" sldId="784"/>
        </pc:sldMkLst>
        <pc:spChg chg="mod">
          <ac:chgData name="Katarina Forsman" userId="db25af76-9987-4ab5-869b-9df1049fbb99" providerId="ADAL" clId="{7D0D24D1-9C80-4098-9F71-B45EC4D203BC}" dt="2024-12-23T10:35:27.169" v="791"/>
          <ac:spMkLst>
            <pc:docMk/>
            <pc:sldMk cId="1331035773" sldId="784"/>
            <ac:spMk id="195587" creationId="{00000000-0000-0000-0000-000000000000}"/>
          </ac:spMkLst>
        </pc:spChg>
      </pc:sldChg>
    </pc:docChg>
  </pc:docChgLst>
  <pc:docChgLst>
    <pc:chgData name="Annika Lydin" userId="7e881f4b-16f1-4d48-8881-69469b139f9e" providerId="ADAL" clId="{5379FE34-D79C-4F8A-A4F2-FE9085A07957}"/>
    <pc:docChg chg="modSld">
      <pc:chgData name="Annika Lydin" userId="7e881f4b-16f1-4d48-8881-69469b139f9e" providerId="ADAL" clId="{5379FE34-D79C-4F8A-A4F2-FE9085A07957}" dt="2024-12-27T11:45:23.139" v="17" actId="20577"/>
      <pc:docMkLst>
        <pc:docMk/>
      </pc:docMkLst>
      <pc:sldChg chg="modSp mod">
        <pc:chgData name="Annika Lydin" userId="7e881f4b-16f1-4d48-8881-69469b139f9e" providerId="ADAL" clId="{5379FE34-D79C-4F8A-A4F2-FE9085A07957}" dt="2024-12-27T11:45:23.139" v="17" actId="20577"/>
        <pc:sldMkLst>
          <pc:docMk/>
          <pc:sldMk cId="425333384" sldId="707"/>
        </pc:sldMkLst>
        <pc:spChg chg="mod">
          <ac:chgData name="Annika Lydin" userId="7e881f4b-16f1-4d48-8881-69469b139f9e" providerId="ADAL" clId="{5379FE34-D79C-4F8A-A4F2-FE9085A07957}" dt="2024-12-27T11:45:23.139" v="17" actId="20577"/>
          <ac:spMkLst>
            <pc:docMk/>
            <pc:sldMk cId="425333384" sldId="707"/>
            <ac:spMk id="37" creationId="{00000000-0000-0000-0000-000000000000}"/>
          </ac:spMkLst>
        </pc:spChg>
      </pc:sldChg>
      <pc:sldChg chg="modSp mod">
        <pc:chgData name="Annika Lydin" userId="7e881f4b-16f1-4d48-8881-69469b139f9e" providerId="ADAL" clId="{5379FE34-D79C-4F8A-A4F2-FE9085A07957}" dt="2024-12-27T11:42:27.055" v="11" actId="20577"/>
        <pc:sldMkLst>
          <pc:docMk/>
          <pc:sldMk cId="1686416644" sldId="736"/>
        </pc:sldMkLst>
        <pc:spChg chg="mod">
          <ac:chgData name="Annika Lydin" userId="7e881f4b-16f1-4d48-8881-69469b139f9e" providerId="ADAL" clId="{5379FE34-D79C-4F8A-A4F2-FE9085A07957}" dt="2024-12-27T11:42:27.055" v="11" actId="20577"/>
          <ac:spMkLst>
            <pc:docMk/>
            <pc:sldMk cId="1686416644" sldId="736"/>
            <ac:spMk id="31" creationId="{00000000-0000-0000-0000-000000000000}"/>
          </ac:spMkLst>
        </pc:spChg>
      </pc:sldChg>
    </pc:docChg>
  </pc:docChgLst>
  <pc:docChgLst>
    <pc:chgData name="Niclas Berthilsson" userId="bfc9c68a-fd7e-4f55-b665-05b3fc84d5cf" providerId="ADAL" clId="{304083DA-A087-42BF-A19F-80195C447670}"/>
    <pc:docChg chg="modSld">
      <pc:chgData name="Niclas Berthilsson" userId="bfc9c68a-fd7e-4f55-b665-05b3fc84d5cf" providerId="ADAL" clId="{304083DA-A087-42BF-A19F-80195C447670}" dt="2025-01-03T07:35:33.401" v="70" actId="20577"/>
      <pc:docMkLst>
        <pc:docMk/>
      </pc:docMkLst>
      <pc:sldChg chg="modSp mod">
        <pc:chgData name="Niclas Berthilsson" userId="bfc9c68a-fd7e-4f55-b665-05b3fc84d5cf" providerId="ADAL" clId="{304083DA-A087-42BF-A19F-80195C447670}" dt="2025-01-02T13:53:13.025" v="37" actId="20577"/>
        <pc:sldMkLst>
          <pc:docMk/>
          <pc:sldMk cId="1082463238" sldId="265"/>
        </pc:sldMkLst>
        <pc:spChg chg="mod">
          <ac:chgData name="Niclas Berthilsson" userId="bfc9c68a-fd7e-4f55-b665-05b3fc84d5cf" providerId="ADAL" clId="{304083DA-A087-42BF-A19F-80195C447670}" dt="2025-01-02T13:53:13.025" v="37" actId="20577"/>
          <ac:spMkLst>
            <pc:docMk/>
            <pc:sldMk cId="1082463238" sldId="265"/>
            <ac:spMk id="195587" creationId="{00000000-0000-0000-0000-000000000000}"/>
          </ac:spMkLst>
        </pc:spChg>
      </pc:sldChg>
      <pc:sldChg chg="modSp mod">
        <pc:chgData name="Niclas Berthilsson" userId="bfc9c68a-fd7e-4f55-b665-05b3fc84d5cf" providerId="ADAL" clId="{304083DA-A087-42BF-A19F-80195C447670}" dt="2025-01-02T13:20:46.373" v="11" actId="20577"/>
        <pc:sldMkLst>
          <pc:docMk/>
          <pc:sldMk cId="425333384" sldId="707"/>
        </pc:sldMkLst>
        <pc:spChg chg="mod">
          <ac:chgData name="Niclas Berthilsson" userId="bfc9c68a-fd7e-4f55-b665-05b3fc84d5cf" providerId="ADAL" clId="{304083DA-A087-42BF-A19F-80195C447670}" dt="2025-01-02T13:20:38.139" v="7" actId="20577"/>
          <ac:spMkLst>
            <pc:docMk/>
            <pc:sldMk cId="425333384" sldId="707"/>
            <ac:spMk id="35" creationId="{00000000-0000-0000-0000-000000000000}"/>
          </ac:spMkLst>
        </pc:spChg>
        <pc:spChg chg="mod">
          <ac:chgData name="Niclas Berthilsson" userId="bfc9c68a-fd7e-4f55-b665-05b3fc84d5cf" providerId="ADAL" clId="{304083DA-A087-42BF-A19F-80195C447670}" dt="2025-01-02T13:20:46.373" v="11" actId="20577"/>
          <ac:spMkLst>
            <pc:docMk/>
            <pc:sldMk cId="425333384" sldId="707"/>
            <ac:spMk id="37" creationId="{00000000-0000-0000-0000-000000000000}"/>
          </ac:spMkLst>
        </pc:spChg>
        <pc:spChg chg="mod">
          <ac:chgData name="Niclas Berthilsson" userId="bfc9c68a-fd7e-4f55-b665-05b3fc84d5cf" providerId="ADAL" clId="{304083DA-A087-42BF-A19F-80195C447670}" dt="2025-01-02T13:20:40.053" v="8" actId="20577"/>
          <ac:spMkLst>
            <pc:docMk/>
            <pc:sldMk cId="425333384" sldId="707"/>
            <ac:spMk id="43" creationId="{00000000-0000-0000-0000-000000000000}"/>
          </ac:spMkLst>
        </pc:spChg>
      </pc:sldChg>
      <pc:sldChg chg="modSp mod">
        <pc:chgData name="Niclas Berthilsson" userId="bfc9c68a-fd7e-4f55-b665-05b3fc84d5cf" providerId="ADAL" clId="{304083DA-A087-42BF-A19F-80195C447670}" dt="2025-01-02T13:21:32.995" v="15" actId="14100"/>
        <pc:sldMkLst>
          <pc:docMk/>
          <pc:sldMk cId="3108593724" sldId="708"/>
        </pc:sldMkLst>
        <pc:spChg chg="mod">
          <ac:chgData name="Niclas Berthilsson" userId="bfc9c68a-fd7e-4f55-b665-05b3fc84d5cf" providerId="ADAL" clId="{304083DA-A087-42BF-A19F-80195C447670}" dt="2025-01-02T13:21:26.369" v="14" actId="20577"/>
          <ac:spMkLst>
            <pc:docMk/>
            <pc:sldMk cId="3108593724" sldId="708"/>
            <ac:spMk id="35" creationId="{00000000-0000-0000-0000-000000000000}"/>
          </ac:spMkLst>
        </pc:spChg>
        <pc:spChg chg="mod">
          <ac:chgData name="Niclas Berthilsson" userId="bfc9c68a-fd7e-4f55-b665-05b3fc84d5cf" providerId="ADAL" clId="{304083DA-A087-42BF-A19F-80195C447670}" dt="2025-01-02T13:21:22.058" v="12" actId="20577"/>
          <ac:spMkLst>
            <pc:docMk/>
            <pc:sldMk cId="3108593724" sldId="708"/>
            <ac:spMk id="37" creationId="{00000000-0000-0000-0000-000000000000}"/>
          </ac:spMkLst>
        </pc:spChg>
        <pc:spChg chg="mod">
          <ac:chgData name="Niclas Berthilsson" userId="bfc9c68a-fd7e-4f55-b665-05b3fc84d5cf" providerId="ADAL" clId="{304083DA-A087-42BF-A19F-80195C447670}" dt="2025-01-02T13:21:32.995" v="15" actId="14100"/>
          <ac:spMkLst>
            <pc:docMk/>
            <pc:sldMk cId="3108593724" sldId="708"/>
            <ac:spMk id="43" creationId="{00000000-0000-0000-0000-000000000000}"/>
          </ac:spMkLst>
        </pc:spChg>
      </pc:sldChg>
      <pc:sldChg chg="modSp mod">
        <pc:chgData name="Niclas Berthilsson" userId="bfc9c68a-fd7e-4f55-b665-05b3fc84d5cf" providerId="ADAL" clId="{304083DA-A087-42BF-A19F-80195C447670}" dt="2025-01-02T13:22:18.926" v="23" actId="20577"/>
        <pc:sldMkLst>
          <pc:docMk/>
          <pc:sldMk cId="3682120180" sldId="711"/>
        </pc:sldMkLst>
        <pc:spChg chg="mod">
          <ac:chgData name="Niclas Berthilsson" userId="bfc9c68a-fd7e-4f55-b665-05b3fc84d5cf" providerId="ADAL" clId="{304083DA-A087-42BF-A19F-80195C447670}" dt="2025-01-02T13:22:18.926" v="23" actId="20577"/>
          <ac:spMkLst>
            <pc:docMk/>
            <pc:sldMk cId="3682120180" sldId="711"/>
            <ac:spMk id="39" creationId="{00000000-0000-0000-0000-000000000000}"/>
          </ac:spMkLst>
        </pc:spChg>
      </pc:sldChg>
      <pc:sldChg chg="modSp mod">
        <pc:chgData name="Niclas Berthilsson" userId="bfc9c68a-fd7e-4f55-b665-05b3fc84d5cf" providerId="ADAL" clId="{304083DA-A087-42BF-A19F-80195C447670}" dt="2025-01-02T13:16:25.084" v="6" actId="20577"/>
        <pc:sldMkLst>
          <pc:docMk/>
          <pc:sldMk cId="1686416644" sldId="736"/>
        </pc:sldMkLst>
        <pc:spChg chg="mod">
          <ac:chgData name="Niclas Berthilsson" userId="bfc9c68a-fd7e-4f55-b665-05b3fc84d5cf" providerId="ADAL" clId="{304083DA-A087-42BF-A19F-80195C447670}" dt="2025-01-02T13:16:25.084" v="6" actId="20577"/>
          <ac:spMkLst>
            <pc:docMk/>
            <pc:sldMk cId="1686416644" sldId="736"/>
            <ac:spMk id="39" creationId="{00000000-0000-0000-0000-000000000000}"/>
          </ac:spMkLst>
        </pc:spChg>
      </pc:sldChg>
      <pc:sldChg chg="modSp mod">
        <pc:chgData name="Niclas Berthilsson" userId="bfc9c68a-fd7e-4f55-b665-05b3fc84d5cf" providerId="ADAL" clId="{304083DA-A087-42BF-A19F-80195C447670}" dt="2025-01-03T07:35:33.401" v="70" actId="20577"/>
        <pc:sldMkLst>
          <pc:docMk/>
          <pc:sldMk cId="3777552412" sldId="782"/>
        </pc:sldMkLst>
        <pc:spChg chg="mod">
          <ac:chgData name="Niclas Berthilsson" userId="bfc9c68a-fd7e-4f55-b665-05b3fc84d5cf" providerId="ADAL" clId="{304083DA-A087-42BF-A19F-80195C447670}" dt="2025-01-03T07:35:33.401" v="70" actId="20577"/>
          <ac:spMkLst>
            <pc:docMk/>
            <pc:sldMk cId="3777552412" sldId="782"/>
            <ac:spMk id="2" creationId="{D0CDFCCA-F3EC-D316-C1C5-B12BA06B9554}"/>
          </ac:spMkLst>
        </pc:spChg>
      </pc:sldChg>
      <pc:sldChg chg="modSp mod">
        <pc:chgData name="Niclas Berthilsson" userId="bfc9c68a-fd7e-4f55-b665-05b3fc84d5cf" providerId="ADAL" clId="{304083DA-A087-42BF-A19F-80195C447670}" dt="2025-01-02T13:55:00.659" v="62" actId="20577"/>
        <pc:sldMkLst>
          <pc:docMk/>
          <pc:sldMk cId="1331035773" sldId="784"/>
        </pc:sldMkLst>
        <pc:spChg chg="mod">
          <ac:chgData name="Niclas Berthilsson" userId="bfc9c68a-fd7e-4f55-b665-05b3fc84d5cf" providerId="ADAL" clId="{304083DA-A087-42BF-A19F-80195C447670}" dt="2025-01-02T13:55:00.659" v="62" actId="20577"/>
          <ac:spMkLst>
            <pc:docMk/>
            <pc:sldMk cId="1331035773" sldId="784"/>
            <ac:spMk id="195587"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ndard"/>
        <c:varyColors val="0"/>
        <c:ser>
          <c:idx val="0"/>
          <c:order val="0"/>
          <c:tx>
            <c:strRef>
              <c:f>Blad1!$B$1</c:f>
              <c:strCache>
                <c:ptCount val="1"/>
                <c:pt idx="0">
                  <c:v>Tidigast uttag allmän pension</c:v>
                </c:pt>
              </c:strCache>
            </c:strRef>
          </c:tx>
          <c:spPr>
            <a:ln w="38100" cap="rnd">
              <a:solidFill>
                <a:schemeClr val="accent5">
                  <a:shade val="65000"/>
                </a:schemeClr>
              </a:solidFill>
              <a:round/>
            </a:ln>
            <a:effectLst/>
          </c:spPr>
          <c:marker>
            <c:symbol val="none"/>
          </c:marker>
          <c:dLbls>
            <c:dLbl>
              <c:idx val="8"/>
              <c:delete val="1"/>
              <c:extLst>
                <c:ext xmlns:c15="http://schemas.microsoft.com/office/drawing/2012/chart" uri="{CE6537A1-D6FC-4f65-9D91-7224C49458BB}"/>
                <c:ext xmlns:c16="http://schemas.microsoft.com/office/drawing/2014/chart" uri="{C3380CC4-5D6E-409C-BE32-E72D297353CC}">
                  <c16:uniqueId val="{00000001-03C0-44CD-8915-2CE77A1E98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Blad1!$A$2:$A$10</c:f>
              <c:numCache>
                <c:formatCode>General</c:formatCode>
                <c:ptCount val="9"/>
                <c:pt idx="0">
                  <c:v>2019</c:v>
                </c:pt>
                <c:pt idx="1">
                  <c:v>2020</c:v>
                </c:pt>
                <c:pt idx="2">
                  <c:v>2021</c:v>
                </c:pt>
                <c:pt idx="3">
                  <c:v>2022</c:v>
                </c:pt>
                <c:pt idx="4">
                  <c:v>2023</c:v>
                </c:pt>
                <c:pt idx="5">
                  <c:v>2024</c:v>
                </c:pt>
                <c:pt idx="6">
                  <c:v>2025</c:v>
                </c:pt>
                <c:pt idx="7">
                  <c:v>2026</c:v>
                </c:pt>
                <c:pt idx="8">
                  <c:v>2027</c:v>
                </c:pt>
              </c:numCache>
            </c:numRef>
          </c:cat>
          <c:val>
            <c:numRef>
              <c:f>Blad1!$B$2:$B$10</c:f>
              <c:numCache>
                <c:formatCode>General</c:formatCode>
                <c:ptCount val="9"/>
                <c:pt idx="0">
                  <c:v>61</c:v>
                </c:pt>
                <c:pt idx="1">
                  <c:v>62</c:v>
                </c:pt>
                <c:pt idx="2">
                  <c:v>62</c:v>
                </c:pt>
                <c:pt idx="3">
                  <c:v>62</c:v>
                </c:pt>
                <c:pt idx="4">
                  <c:v>63</c:v>
                </c:pt>
                <c:pt idx="5">
                  <c:v>63</c:v>
                </c:pt>
                <c:pt idx="6">
                  <c:v>63</c:v>
                </c:pt>
                <c:pt idx="7">
                  <c:v>64</c:v>
                </c:pt>
                <c:pt idx="8">
                  <c:v>64</c:v>
                </c:pt>
              </c:numCache>
            </c:numRef>
          </c:val>
          <c:smooth val="0"/>
          <c:extLst>
            <c:ext xmlns:c16="http://schemas.microsoft.com/office/drawing/2014/chart" uri="{C3380CC4-5D6E-409C-BE32-E72D297353CC}">
              <c16:uniqueId val="{00000000-5D1D-45B1-A949-E8EFF286851F}"/>
            </c:ext>
          </c:extLst>
        </c:ser>
        <c:ser>
          <c:idx val="1"/>
          <c:order val="1"/>
          <c:tx>
            <c:strRef>
              <c:f>Blad1!$C$1</c:f>
              <c:strCache>
                <c:ptCount val="1"/>
                <c:pt idx="0">
                  <c:v>Garanti pension</c:v>
                </c:pt>
              </c:strCache>
            </c:strRef>
          </c:tx>
          <c:spPr>
            <a:ln w="38100" cap="rnd">
              <a:solidFill>
                <a:schemeClr val="accent5"/>
              </a:solidFill>
              <a:round/>
            </a:ln>
            <a:effectLst/>
          </c:spPr>
          <c:marker>
            <c:symbol val="none"/>
          </c:marker>
          <c:dLbls>
            <c:dLbl>
              <c:idx val="8"/>
              <c:delete val="1"/>
              <c:extLst>
                <c:ext xmlns:c15="http://schemas.microsoft.com/office/drawing/2012/chart" uri="{CE6537A1-D6FC-4f65-9D91-7224C49458BB}"/>
                <c:ext xmlns:c16="http://schemas.microsoft.com/office/drawing/2014/chart" uri="{C3380CC4-5D6E-409C-BE32-E72D297353CC}">
                  <c16:uniqueId val="{00000000-03C0-44CD-8915-2CE77A1E98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Blad1!$A$2:$A$10</c:f>
              <c:numCache>
                <c:formatCode>General</c:formatCode>
                <c:ptCount val="9"/>
                <c:pt idx="0">
                  <c:v>2019</c:v>
                </c:pt>
                <c:pt idx="1">
                  <c:v>2020</c:v>
                </c:pt>
                <c:pt idx="2">
                  <c:v>2021</c:v>
                </c:pt>
                <c:pt idx="3">
                  <c:v>2022</c:v>
                </c:pt>
                <c:pt idx="4">
                  <c:v>2023</c:v>
                </c:pt>
                <c:pt idx="5">
                  <c:v>2024</c:v>
                </c:pt>
                <c:pt idx="6">
                  <c:v>2025</c:v>
                </c:pt>
                <c:pt idx="7">
                  <c:v>2026</c:v>
                </c:pt>
                <c:pt idx="8">
                  <c:v>2027</c:v>
                </c:pt>
              </c:numCache>
            </c:numRef>
          </c:cat>
          <c:val>
            <c:numRef>
              <c:f>Blad1!$C$2:$C$10</c:f>
              <c:numCache>
                <c:formatCode>General</c:formatCode>
                <c:ptCount val="9"/>
                <c:pt idx="0">
                  <c:v>65</c:v>
                </c:pt>
                <c:pt idx="1">
                  <c:v>65</c:v>
                </c:pt>
                <c:pt idx="2">
                  <c:v>65</c:v>
                </c:pt>
                <c:pt idx="3">
                  <c:v>65</c:v>
                </c:pt>
                <c:pt idx="4">
                  <c:v>66</c:v>
                </c:pt>
                <c:pt idx="5">
                  <c:v>66</c:v>
                </c:pt>
                <c:pt idx="6">
                  <c:v>66</c:v>
                </c:pt>
                <c:pt idx="7">
                  <c:v>67</c:v>
                </c:pt>
                <c:pt idx="8">
                  <c:v>67</c:v>
                </c:pt>
              </c:numCache>
            </c:numRef>
          </c:val>
          <c:smooth val="0"/>
          <c:extLst>
            <c:ext xmlns:c16="http://schemas.microsoft.com/office/drawing/2014/chart" uri="{C3380CC4-5D6E-409C-BE32-E72D297353CC}">
              <c16:uniqueId val="{00000001-5D1D-45B1-A949-E8EFF286851F}"/>
            </c:ext>
          </c:extLst>
        </c:ser>
        <c:ser>
          <c:idx val="2"/>
          <c:order val="2"/>
          <c:tx>
            <c:strRef>
              <c:f>Blad1!$D$1</c:f>
              <c:strCache>
                <c:ptCount val="1"/>
                <c:pt idx="0">
                  <c:v>LAS</c:v>
                </c:pt>
              </c:strCache>
            </c:strRef>
          </c:tx>
          <c:spPr>
            <a:ln w="38100" cap="rnd">
              <a:solidFill>
                <a:schemeClr val="accent5">
                  <a:tint val="65000"/>
                </a:schemeClr>
              </a:solidFill>
              <a:round/>
            </a:ln>
            <a:effectLst/>
          </c:spPr>
          <c:marker>
            <c:symbol val="none"/>
          </c:marker>
          <c:dLbls>
            <c:dLbl>
              <c:idx val="8"/>
              <c:delete val="1"/>
              <c:extLst>
                <c:ext xmlns:c15="http://schemas.microsoft.com/office/drawing/2012/chart" uri="{CE6537A1-D6FC-4f65-9D91-7224C49458BB}"/>
                <c:ext xmlns:c16="http://schemas.microsoft.com/office/drawing/2014/chart" uri="{C3380CC4-5D6E-409C-BE32-E72D297353CC}">
                  <c16:uniqueId val="{00000002-03C0-44CD-8915-2CE77A1E98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Blad1!$A$2:$A$10</c:f>
              <c:numCache>
                <c:formatCode>General</c:formatCode>
                <c:ptCount val="9"/>
                <c:pt idx="0">
                  <c:v>2019</c:v>
                </c:pt>
                <c:pt idx="1">
                  <c:v>2020</c:v>
                </c:pt>
                <c:pt idx="2">
                  <c:v>2021</c:v>
                </c:pt>
                <c:pt idx="3">
                  <c:v>2022</c:v>
                </c:pt>
                <c:pt idx="4">
                  <c:v>2023</c:v>
                </c:pt>
                <c:pt idx="5">
                  <c:v>2024</c:v>
                </c:pt>
                <c:pt idx="6">
                  <c:v>2025</c:v>
                </c:pt>
                <c:pt idx="7">
                  <c:v>2026</c:v>
                </c:pt>
                <c:pt idx="8">
                  <c:v>2027</c:v>
                </c:pt>
              </c:numCache>
            </c:numRef>
          </c:cat>
          <c:val>
            <c:numRef>
              <c:f>Blad1!$D$2:$D$10</c:f>
              <c:numCache>
                <c:formatCode>General</c:formatCode>
                <c:ptCount val="9"/>
                <c:pt idx="0">
                  <c:v>67</c:v>
                </c:pt>
                <c:pt idx="1">
                  <c:v>68</c:v>
                </c:pt>
                <c:pt idx="2">
                  <c:v>68</c:v>
                </c:pt>
                <c:pt idx="3">
                  <c:v>68</c:v>
                </c:pt>
                <c:pt idx="4">
                  <c:v>69</c:v>
                </c:pt>
                <c:pt idx="5">
                  <c:v>69</c:v>
                </c:pt>
                <c:pt idx="6">
                  <c:v>69</c:v>
                </c:pt>
                <c:pt idx="7">
                  <c:v>69</c:v>
                </c:pt>
                <c:pt idx="8">
                  <c:v>69</c:v>
                </c:pt>
              </c:numCache>
            </c:numRef>
          </c:val>
          <c:smooth val="0"/>
          <c:extLst>
            <c:ext xmlns:c16="http://schemas.microsoft.com/office/drawing/2014/chart" uri="{C3380CC4-5D6E-409C-BE32-E72D297353CC}">
              <c16:uniqueId val="{00000002-5D1D-45B1-A949-E8EFF286851F}"/>
            </c:ext>
          </c:extLst>
        </c:ser>
        <c:dLbls>
          <c:dLblPos val="ctr"/>
          <c:showLegendKey val="0"/>
          <c:showVal val="1"/>
          <c:showCatName val="0"/>
          <c:showSerName val="0"/>
          <c:showPercent val="0"/>
          <c:showBubbleSize val="0"/>
        </c:dLbls>
        <c:smooth val="0"/>
        <c:axId val="717533856"/>
        <c:axId val="717538448"/>
      </c:lineChart>
      <c:catAx>
        <c:axId val="71753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sv-SE"/>
          </a:p>
        </c:txPr>
        <c:crossAx val="717538448"/>
        <c:crosses val="autoZero"/>
        <c:auto val="1"/>
        <c:lblAlgn val="ctr"/>
        <c:lblOffset val="100"/>
        <c:noMultiLvlLbl val="0"/>
      </c:catAx>
      <c:valAx>
        <c:axId val="717538448"/>
        <c:scaling>
          <c:orientation val="minMax"/>
          <c:min val="6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7175338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0.06039</cdr:x>
      <cdr:y>0.23872</cdr:y>
    </cdr:from>
    <cdr:to>
      <cdr:x>1</cdr:x>
      <cdr:y>0.51837</cdr:y>
    </cdr:to>
    <cdr:sp macro="" textlink="">
      <cdr:nvSpPr>
        <cdr:cNvPr id="2" name="Rektangel 1">
          <a:extLst xmlns:a="http://schemas.openxmlformats.org/drawingml/2006/main">
            <a:ext uri="{FF2B5EF4-FFF2-40B4-BE49-F238E27FC236}">
              <a16:creationId xmlns:a16="http://schemas.microsoft.com/office/drawing/2014/main" id="{B23CE448-C461-1CAC-5C62-EFC26AEA1E38}"/>
            </a:ext>
          </a:extLst>
        </cdr:cNvPr>
        <cdr:cNvSpPr/>
      </cdr:nvSpPr>
      <cdr:spPr>
        <a:xfrm xmlns:a="http://schemas.openxmlformats.org/drawingml/2006/main">
          <a:off x="348828" y="788181"/>
          <a:ext cx="5427463" cy="923330"/>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p xmlns:a="http://schemas.openxmlformats.org/drawingml/2006/main">
          <a:pPr algn="r"/>
          <a:r>
            <a:rPr lang="sv-S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C0A46877-84A9-454B-BB26-BEA0BF674AD1}"/>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sv-SE">
              <a:latin typeface="Roboto Light" panose="02000000000000000000" pitchFamily="2" charset="0"/>
            </a:endParaRPr>
          </a:p>
        </p:txBody>
      </p:sp>
      <p:sp>
        <p:nvSpPr>
          <p:cNvPr id="3" name="Platshållare för datum 2">
            <a:extLst>
              <a:ext uri="{FF2B5EF4-FFF2-40B4-BE49-F238E27FC236}">
                <a16:creationId xmlns:a16="http://schemas.microsoft.com/office/drawing/2014/main" id="{FBDAEE8A-B907-BA44-A44E-9C65D01735E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1B58E824-006E-0C4F-BF14-54BFD2CE4189}" type="datetimeFigureOut">
              <a:rPr lang="sv-SE" smtClean="0">
                <a:latin typeface="Roboto Light" panose="02000000000000000000" pitchFamily="2" charset="0"/>
              </a:rPr>
              <a:t>2025-01-03</a:t>
            </a:fld>
            <a:endParaRPr lang="sv-SE">
              <a:latin typeface="Roboto Light" panose="02000000000000000000" pitchFamily="2" charset="0"/>
            </a:endParaRPr>
          </a:p>
        </p:txBody>
      </p:sp>
      <p:sp>
        <p:nvSpPr>
          <p:cNvPr id="4" name="Platshållare för sidfot 3">
            <a:extLst>
              <a:ext uri="{FF2B5EF4-FFF2-40B4-BE49-F238E27FC236}">
                <a16:creationId xmlns:a16="http://schemas.microsoft.com/office/drawing/2014/main" id="{CE6ABAED-ED14-5047-89E0-2404AD07F11E}"/>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sv-SE">
              <a:latin typeface="Roboto Light" panose="02000000000000000000" pitchFamily="2" charset="0"/>
            </a:endParaRPr>
          </a:p>
        </p:txBody>
      </p:sp>
      <p:sp>
        <p:nvSpPr>
          <p:cNvPr id="5" name="Platshållare för bildnummer 4">
            <a:extLst>
              <a:ext uri="{FF2B5EF4-FFF2-40B4-BE49-F238E27FC236}">
                <a16:creationId xmlns:a16="http://schemas.microsoft.com/office/drawing/2014/main" id="{E2EF8DC9-9B96-3744-AA5B-42CC37ADC3C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68E16F7-A640-C245-8237-F5EC5590DE82}" type="slidenum">
              <a:rPr lang="sv-SE" smtClean="0">
                <a:latin typeface="Roboto Light" panose="02000000000000000000" pitchFamily="2" charset="0"/>
              </a:rPr>
              <a:t>‹#›</a:t>
            </a:fld>
            <a:endParaRPr lang="sv-SE">
              <a:latin typeface="Roboto Light" panose="02000000000000000000" pitchFamily="2" charset="0"/>
            </a:endParaRPr>
          </a:p>
        </p:txBody>
      </p:sp>
    </p:spTree>
    <p:extLst>
      <p:ext uri="{BB962C8B-B14F-4D97-AF65-F5344CB8AC3E}">
        <p14:creationId xmlns:p14="http://schemas.microsoft.com/office/powerpoint/2010/main" val="130681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Platshållare för bildnummer 3">
            <a:extLst>
              <a:ext uri="{FF2B5EF4-FFF2-40B4-BE49-F238E27FC236}">
                <a16:creationId xmlns:a16="http://schemas.microsoft.com/office/drawing/2014/main" id="{5D6CFDF8-1AD8-E140-B36E-C3BC6B5CF2EB}"/>
              </a:ext>
            </a:extLst>
          </p:cNvPr>
          <p:cNvSpPr>
            <a:spLocks noGrp="1"/>
          </p:cNvSpPr>
          <p:nvPr>
            <p:ph type="sldNum" sz="quarter" idx="5"/>
          </p:nvPr>
        </p:nvSpPr>
        <p:spPr>
          <a:xfrm>
            <a:off x="731520" y="9363700"/>
            <a:ext cx="5852160" cy="202588"/>
          </a:xfrm>
          <a:prstGeom prst="rect">
            <a:avLst/>
          </a:prstGeom>
        </p:spPr>
        <p:txBody>
          <a:bodyPr lIns="96661" tIns="48331" rIns="96661" bIns="48331"/>
          <a:lstStyle>
            <a:lvl1pPr algn="r">
              <a:defRPr/>
            </a:lvl1pPr>
          </a:lstStyle>
          <a:p>
            <a:r>
              <a:rPr lang="sv-SE" sz="1100" i="1">
                <a:latin typeface="Roboto Light" panose="02000000000000000000" pitchFamily="2" charset="0"/>
                <a:ea typeface="Roboto Light" panose="02000000000000000000" pitchFamily="2" charset="0"/>
              </a:rPr>
              <a:t>Får ej spridas utanför Säkra</a:t>
            </a:r>
            <a:r>
              <a:rPr lang="sv-SE" sz="1300" i="1">
                <a:latin typeface="Roboto Light" panose="02000000000000000000" pitchFamily="2" charset="0"/>
                <a:ea typeface="Roboto Light" panose="02000000000000000000" pitchFamily="2" charset="0"/>
              </a:rPr>
              <a:t>	</a:t>
            </a:r>
            <a:r>
              <a:rPr lang="sv-SE" sz="1300">
                <a:latin typeface="Roboto Light" panose="02000000000000000000" pitchFamily="2" charset="0"/>
                <a:ea typeface="Roboto Light" panose="02000000000000000000" pitchFamily="2" charset="0"/>
              </a:rPr>
              <a:t>			</a:t>
            </a:r>
            <a:fld id="{3BD50FB6-4A61-214F-B23E-74B5A834592B}" type="slidenum">
              <a:rPr lang="sv-SE" sz="1300" b="1" smtClean="0">
                <a:latin typeface="Roboto Light" panose="02000000000000000000" pitchFamily="2" charset="0"/>
                <a:ea typeface="Roboto Light" panose="02000000000000000000" pitchFamily="2" charset="0"/>
              </a:rPr>
              <a:pPr/>
              <a:t>‹#›</a:t>
            </a:fld>
            <a:endParaRPr lang="sv-SE" sz="1300" b="1">
              <a:latin typeface="Roboto Light" panose="02000000000000000000" pitchFamily="2" charset="0"/>
              <a:ea typeface="Roboto Light" panose="02000000000000000000" pitchFamily="2" charset="0"/>
            </a:endParaRPr>
          </a:p>
        </p:txBody>
      </p:sp>
      <p:sp>
        <p:nvSpPr>
          <p:cNvPr id="15" name="Platshållare för anteckningar 13">
            <a:extLst>
              <a:ext uri="{FF2B5EF4-FFF2-40B4-BE49-F238E27FC236}">
                <a16:creationId xmlns:a16="http://schemas.microsoft.com/office/drawing/2014/main" id="{845AA712-722E-6E4B-A3D2-FAA576F6F34E}"/>
              </a:ext>
            </a:extLst>
          </p:cNvPr>
          <p:cNvSpPr>
            <a:spLocks noGrp="1"/>
          </p:cNvSpPr>
          <p:nvPr>
            <p:ph type="body" sz="quarter" idx="3"/>
          </p:nvPr>
        </p:nvSpPr>
        <p:spPr>
          <a:xfrm>
            <a:off x="731520" y="2513769"/>
            <a:ext cx="5852160" cy="6633557"/>
          </a:xfrm>
          <a:prstGeom prst="rect">
            <a:avLst/>
          </a:prstGeom>
        </p:spPr>
        <p:txBody>
          <a:bodyPr vert="horz" lIns="96661" tIns="48331" rIns="96661" bIns="48331" rtlCol="0"/>
          <a:lstStyle/>
          <a:p>
            <a:endParaRPr lang="sv-SE"/>
          </a:p>
        </p:txBody>
      </p:sp>
      <p:sp>
        <p:nvSpPr>
          <p:cNvPr id="16" name="Platshållare för bildobjekt 15">
            <a:extLst>
              <a:ext uri="{FF2B5EF4-FFF2-40B4-BE49-F238E27FC236}">
                <a16:creationId xmlns:a16="http://schemas.microsoft.com/office/drawing/2014/main" id="{3E550BFF-7A4B-F144-A892-6A03692BE8D7}"/>
              </a:ext>
            </a:extLst>
          </p:cNvPr>
          <p:cNvSpPr>
            <a:spLocks noGrp="1" noRot="1" noChangeAspect="1"/>
          </p:cNvSpPr>
          <p:nvPr>
            <p:ph type="sldImg" idx="2"/>
          </p:nvPr>
        </p:nvSpPr>
        <p:spPr>
          <a:xfrm>
            <a:off x="1644650" y="0"/>
            <a:ext cx="4025900" cy="2265363"/>
          </a:xfrm>
          <a:prstGeom prst="rect">
            <a:avLst/>
          </a:prstGeom>
          <a:noFill/>
          <a:ln w="12700">
            <a:solidFill>
              <a:prstClr val="black"/>
            </a:solidFill>
          </a:ln>
        </p:spPr>
        <p:txBody>
          <a:bodyPr vert="horz" lIns="96661" tIns="48331" rIns="96661" bIns="48331" rtlCol="0" anchor="ctr"/>
          <a:lstStyle/>
          <a:p>
            <a:endParaRPr lang="sv-SE"/>
          </a:p>
        </p:txBody>
      </p:sp>
    </p:spTree>
    <p:extLst>
      <p:ext uri="{BB962C8B-B14F-4D97-AF65-F5344CB8AC3E}">
        <p14:creationId xmlns:p14="http://schemas.microsoft.com/office/powerpoint/2010/main" val="413553785"/>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0"/>
      </a:spcAft>
      <a:defRPr sz="1200" b="0" i="0" kern="1200">
        <a:solidFill>
          <a:schemeClr val="tx1"/>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80F22A-411C-4E04-8624-B633E4F40F4F}" type="slidenum">
              <a:rPr kumimoji="0" lang="sv-SE" altLang="sv-SE"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alt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1052192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0F22A-411C-4E04-8624-B633E4F40F4F}" type="slidenum">
              <a:rPr lang="sv-SE" altLang="sv-SE"/>
              <a:pPr/>
              <a:t>14</a:t>
            </a:fld>
            <a:endParaRPr lang="sv-SE" altLang="sv-SE"/>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3337268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0F22A-411C-4E04-8624-B633E4F40F4F}" type="slidenum">
              <a:rPr lang="sv-SE" altLang="sv-SE"/>
              <a:pPr/>
              <a:t>15</a:t>
            </a:fld>
            <a:endParaRPr lang="sv-SE" altLang="sv-SE"/>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3708603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0F22A-411C-4E04-8624-B633E4F40F4F}" type="slidenum">
              <a:rPr lang="sv-SE" altLang="sv-SE"/>
              <a:pPr/>
              <a:t>16</a:t>
            </a:fld>
            <a:endParaRPr lang="sv-SE" altLang="sv-SE"/>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3904193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1011923" eaLnBrk="0" hangingPunct="0">
              <a:defRPr>
                <a:solidFill>
                  <a:schemeClr val="tx1"/>
                </a:solidFill>
                <a:latin typeface="Arial" pitchFamily="34" charset="0"/>
              </a:defRPr>
            </a:lvl1pPr>
            <a:lvl2pPr marL="785372" indent="-302066" defTabSz="1011923" eaLnBrk="0" hangingPunct="0">
              <a:defRPr>
                <a:solidFill>
                  <a:schemeClr val="tx1"/>
                </a:solidFill>
                <a:latin typeface="Arial" pitchFamily="34" charset="0"/>
              </a:defRPr>
            </a:lvl2pPr>
            <a:lvl3pPr marL="1208265" indent="-241653" defTabSz="1011923" eaLnBrk="0" hangingPunct="0">
              <a:defRPr>
                <a:solidFill>
                  <a:schemeClr val="tx1"/>
                </a:solidFill>
                <a:latin typeface="Arial" pitchFamily="34" charset="0"/>
              </a:defRPr>
            </a:lvl3pPr>
            <a:lvl4pPr marL="1691571" indent="-241653" defTabSz="1011923" eaLnBrk="0" hangingPunct="0">
              <a:defRPr>
                <a:solidFill>
                  <a:schemeClr val="tx1"/>
                </a:solidFill>
                <a:latin typeface="Arial" pitchFamily="34" charset="0"/>
              </a:defRPr>
            </a:lvl4pPr>
            <a:lvl5pPr marL="2174878" indent="-241653" defTabSz="1011923" eaLnBrk="0" hangingPunct="0">
              <a:defRPr>
                <a:solidFill>
                  <a:schemeClr val="tx1"/>
                </a:solidFill>
                <a:latin typeface="Arial" pitchFamily="34" charset="0"/>
              </a:defRPr>
            </a:lvl5pPr>
            <a:lvl6pPr marL="2658184" indent="-241653" defTabSz="1011923" eaLnBrk="0" fontAlgn="base" hangingPunct="0">
              <a:spcBef>
                <a:spcPct val="0"/>
              </a:spcBef>
              <a:spcAft>
                <a:spcPct val="0"/>
              </a:spcAft>
              <a:defRPr>
                <a:solidFill>
                  <a:schemeClr val="tx1"/>
                </a:solidFill>
                <a:latin typeface="Arial" pitchFamily="34" charset="0"/>
              </a:defRPr>
            </a:lvl6pPr>
            <a:lvl7pPr marL="3141490" indent="-241653" defTabSz="1011923" eaLnBrk="0" fontAlgn="base" hangingPunct="0">
              <a:spcBef>
                <a:spcPct val="0"/>
              </a:spcBef>
              <a:spcAft>
                <a:spcPct val="0"/>
              </a:spcAft>
              <a:defRPr>
                <a:solidFill>
                  <a:schemeClr val="tx1"/>
                </a:solidFill>
                <a:latin typeface="Arial" pitchFamily="34" charset="0"/>
              </a:defRPr>
            </a:lvl7pPr>
            <a:lvl8pPr marL="3624796" indent="-241653" defTabSz="1011923" eaLnBrk="0" fontAlgn="base" hangingPunct="0">
              <a:spcBef>
                <a:spcPct val="0"/>
              </a:spcBef>
              <a:spcAft>
                <a:spcPct val="0"/>
              </a:spcAft>
              <a:defRPr>
                <a:solidFill>
                  <a:schemeClr val="tx1"/>
                </a:solidFill>
                <a:latin typeface="Arial" pitchFamily="34" charset="0"/>
              </a:defRPr>
            </a:lvl8pPr>
            <a:lvl9pPr marL="4108102" indent="-241653" defTabSz="1011923" eaLnBrk="0" fontAlgn="base" hangingPunct="0">
              <a:spcBef>
                <a:spcPct val="0"/>
              </a:spcBef>
              <a:spcAft>
                <a:spcPct val="0"/>
              </a:spcAft>
              <a:defRPr>
                <a:solidFill>
                  <a:schemeClr val="tx1"/>
                </a:solidFill>
                <a:latin typeface="Arial" pitchFamily="34" charset="0"/>
              </a:defRPr>
            </a:lvl9pPr>
          </a:lstStyle>
          <a:p>
            <a:pPr eaLnBrk="1" hangingPunct="1"/>
            <a:fld id="{0CA4CEAA-4466-4A2C-B932-28304153B780}" type="slidenum">
              <a:rPr lang="sv-SE" smtClean="0">
                <a:solidFill>
                  <a:prstClr val="black"/>
                </a:solidFill>
                <a:latin typeface="Arial Narrow" pitchFamily="34" charset="0"/>
              </a:rPr>
              <a:pPr eaLnBrk="1" hangingPunct="1"/>
              <a:t>17</a:t>
            </a:fld>
            <a:endParaRPr lang="sv-SE">
              <a:solidFill>
                <a:prstClr val="black"/>
              </a:solidFill>
              <a:latin typeface="Arial Narrow" pitchFamily="34" charset="0"/>
            </a:endParaRPr>
          </a:p>
        </p:txBody>
      </p:sp>
      <p:sp>
        <p:nvSpPr>
          <p:cNvPr id="36867" name="Rectangle 2"/>
          <p:cNvSpPr>
            <a:spLocks noGrp="1" noRot="1" noChangeAspect="1" noChangeArrowheads="1" noTextEdit="1"/>
          </p:cNvSpPr>
          <p:nvPr>
            <p:ph type="sldImg"/>
          </p:nvPr>
        </p:nvSpPr>
        <p:spPr>
          <a:xfrm>
            <a:off x="150813" y="781050"/>
            <a:ext cx="6950075" cy="3910013"/>
          </a:xfrm>
          <a:ln/>
        </p:spPr>
      </p:sp>
      <p:sp>
        <p:nvSpPr>
          <p:cNvPr id="36868" name="Rectangle 3"/>
          <p:cNvSpPr>
            <a:spLocks noGrp="1" noChangeArrowheads="1"/>
          </p:cNvSpPr>
          <p:nvPr>
            <p:ph type="body" idx="1"/>
          </p:nvPr>
        </p:nvSpPr>
        <p:spPr>
          <a:xfrm>
            <a:off x="724751" y="4951414"/>
            <a:ext cx="5801360" cy="4691336"/>
          </a:xfrm>
          <a:noFill/>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1011923" eaLnBrk="0" hangingPunct="0">
              <a:defRPr>
                <a:solidFill>
                  <a:schemeClr val="tx1"/>
                </a:solidFill>
                <a:latin typeface="Arial" pitchFamily="34" charset="0"/>
              </a:defRPr>
            </a:lvl1pPr>
            <a:lvl2pPr marL="785372" indent="-302066" defTabSz="1011923" eaLnBrk="0" hangingPunct="0">
              <a:defRPr>
                <a:solidFill>
                  <a:schemeClr val="tx1"/>
                </a:solidFill>
                <a:latin typeface="Arial" pitchFamily="34" charset="0"/>
              </a:defRPr>
            </a:lvl2pPr>
            <a:lvl3pPr marL="1208265" indent="-241653" defTabSz="1011923" eaLnBrk="0" hangingPunct="0">
              <a:defRPr>
                <a:solidFill>
                  <a:schemeClr val="tx1"/>
                </a:solidFill>
                <a:latin typeface="Arial" pitchFamily="34" charset="0"/>
              </a:defRPr>
            </a:lvl3pPr>
            <a:lvl4pPr marL="1691571" indent="-241653" defTabSz="1011923" eaLnBrk="0" hangingPunct="0">
              <a:defRPr>
                <a:solidFill>
                  <a:schemeClr val="tx1"/>
                </a:solidFill>
                <a:latin typeface="Arial" pitchFamily="34" charset="0"/>
              </a:defRPr>
            </a:lvl4pPr>
            <a:lvl5pPr marL="2174878" indent="-241653" defTabSz="1011923" eaLnBrk="0" hangingPunct="0">
              <a:defRPr>
                <a:solidFill>
                  <a:schemeClr val="tx1"/>
                </a:solidFill>
                <a:latin typeface="Arial" pitchFamily="34" charset="0"/>
              </a:defRPr>
            </a:lvl5pPr>
            <a:lvl6pPr marL="2658184" indent="-241653" defTabSz="1011923" eaLnBrk="0" fontAlgn="base" hangingPunct="0">
              <a:spcBef>
                <a:spcPct val="0"/>
              </a:spcBef>
              <a:spcAft>
                <a:spcPct val="0"/>
              </a:spcAft>
              <a:defRPr>
                <a:solidFill>
                  <a:schemeClr val="tx1"/>
                </a:solidFill>
                <a:latin typeface="Arial" pitchFamily="34" charset="0"/>
              </a:defRPr>
            </a:lvl6pPr>
            <a:lvl7pPr marL="3141490" indent="-241653" defTabSz="1011923" eaLnBrk="0" fontAlgn="base" hangingPunct="0">
              <a:spcBef>
                <a:spcPct val="0"/>
              </a:spcBef>
              <a:spcAft>
                <a:spcPct val="0"/>
              </a:spcAft>
              <a:defRPr>
                <a:solidFill>
                  <a:schemeClr val="tx1"/>
                </a:solidFill>
                <a:latin typeface="Arial" pitchFamily="34" charset="0"/>
              </a:defRPr>
            </a:lvl7pPr>
            <a:lvl8pPr marL="3624796" indent="-241653" defTabSz="1011923" eaLnBrk="0" fontAlgn="base" hangingPunct="0">
              <a:spcBef>
                <a:spcPct val="0"/>
              </a:spcBef>
              <a:spcAft>
                <a:spcPct val="0"/>
              </a:spcAft>
              <a:defRPr>
                <a:solidFill>
                  <a:schemeClr val="tx1"/>
                </a:solidFill>
                <a:latin typeface="Arial" pitchFamily="34" charset="0"/>
              </a:defRPr>
            </a:lvl8pPr>
            <a:lvl9pPr marL="4108102" indent="-241653" defTabSz="1011923" eaLnBrk="0" fontAlgn="base" hangingPunct="0">
              <a:spcBef>
                <a:spcPct val="0"/>
              </a:spcBef>
              <a:spcAft>
                <a:spcPct val="0"/>
              </a:spcAft>
              <a:defRPr>
                <a:solidFill>
                  <a:schemeClr val="tx1"/>
                </a:solidFill>
                <a:latin typeface="Arial" pitchFamily="34" charset="0"/>
              </a:defRPr>
            </a:lvl9pPr>
          </a:lstStyle>
          <a:p>
            <a:pPr marL="0" marR="0" lvl="0" indent="0" algn="r" defTabSz="1011923" rtl="0" eaLnBrk="1" fontAlgn="auto" latinLnBrk="0" hangingPunct="1">
              <a:lnSpc>
                <a:spcPct val="100000"/>
              </a:lnSpc>
              <a:spcBef>
                <a:spcPts val="0"/>
              </a:spcBef>
              <a:spcAft>
                <a:spcPts val="0"/>
              </a:spcAft>
              <a:buClrTx/>
              <a:buSzTx/>
              <a:buFontTx/>
              <a:buNone/>
              <a:tabLst/>
              <a:defRPr/>
            </a:pPr>
            <a:fld id="{0CA4CEAA-4466-4A2C-B932-28304153B780}" type="slidenum">
              <a:rPr kumimoji="0" lang="sv-SE" sz="1800" b="0" i="0" u="none" strike="noStrike" kern="1200" cap="none" spc="0" normalizeH="0" baseline="0" noProof="0" smtClean="0">
                <a:ln>
                  <a:noFill/>
                </a:ln>
                <a:solidFill>
                  <a:prstClr val="black"/>
                </a:solidFill>
                <a:effectLst/>
                <a:uLnTx/>
                <a:uFillTx/>
                <a:latin typeface="Arial Narrow" pitchFamily="34" charset="0"/>
                <a:ea typeface="+mn-ea"/>
                <a:cs typeface="+mn-cs"/>
              </a:rPr>
              <a:pPr marL="0" marR="0" lvl="0" indent="0" algn="r" defTabSz="1011923" rtl="0" eaLnBrk="1" fontAlgn="auto" latinLnBrk="0" hangingPunct="1">
                <a:lnSpc>
                  <a:spcPct val="100000"/>
                </a:lnSpc>
                <a:spcBef>
                  <a:spcPts val="0"/>
                </a:spcBef>
                <a:spcAft>
                  <a:spcPts val="0"/>
                </a:spcAft>
                <a:buClrTx/>
                <a:buSzTx/>
                <a:buFontTx/>
                <a:buNone/>
                <a:tabLst/>
                <a:defRPr/>
              </a:pPr>
              <a:t>18</a:t>
            </a:fld>
            <a:endParaRPr kumimoji="0" lang="sv-SE" sz="18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36867" name="Rectangle 2"/>
          <p:cNvSpPr>
            <a:spLocks noGrp="1" noRot="1" noChangeAspect="1" noChangeArrowheads="1" noTextEdit="1"/>
          </p:cNvSpPr>
          <p:nvPr>
            <p:ph type="sldImg"/>
          </p:nvPr>
        </p:nvSpPr>
        <p:spPr>
          <a:xfrm>
            <a:off x="150813" y="781050"/>
            <a:ext cx="6950075" cy="3910013"/>
          </a:xfrm>
          <a:ln/>
        </p:spPr>
      </p:sp>
      <p:sp>
        <p:nvSpPr>
          <p:cNvPr id="36868" name="Rectangle 3"/>
          <p:cNvSpPr>
            <a:spLocks noGrp="1" noChangeArrowheads="1"/>
          </p:cNvSpPr>
          <p:nvPr>
            <p:ph type="body" idx="1"/>
          </p:nvPr>
        </p:nvSpPr>
        <p:spPr>
          <a:xfrm>
            <a:off x="724751" y="4951414"/>
            <a:ext cx="5801360" cy="4691336"/>
          </a:xfrm>
          <a:noFill/>
        </p:spPr>
        <p:txBody>
          <a:bodyPr/>
          <a:lstStyle/>
          <a:p>
            <a:pPr eaLnBrk="1" hangingPunct="1"/>
            <a:endParaRPr lang="en-US"/>
          </a:p>
        </p:txBody>
      </p:sp>
    </p:spTree>
    <p:extLst>
      <p:ext uri="{BB962C8B-B14F-4D97-AF65-F5344CB8AC3E}">
        <p14:creationId xmlns:p14="http://schemas.microsoft.com/office/powerpoint/2010/main" val="2361946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1011923" eaLnBrk="0" hangingPunct="0">
              <a:defRPr>
                <a:solidFill>
                  <a:schemeClr val="tx1"/>
                </a:solidFill>
                <a:latin typeface="Arial" pitchFamily="34" charset="0"/>
              </a:defRPr>
            </a:lvl1pPr>
            <a:lvl2pPr marL="785372" indent="-302066" defTabSz="1011923" eaLnBrk="0" hangingPunct="0">
              <a:defRPr>
                <a:solidFill>
                  <a:schemeClr val="tx1"/>
                </a:solidFill>
                <a:latin typeface="Arial" pitchFamily="34" charset="0"/>
              </a:defRPr>
            </a:lvl2pPr>
            <a:lvl3pPr marL="1208265" indent="-241653" defTabSz="1011923" eaLnBrk="0" hangingPunct="0">
              <a:defRPr>
                <a:solidFill>
                  <a:schemeClr val="tx1"/>
                </a:solidFill>
                <a:latin typeface="Arial" pitchFamily="34" charset="0"/>
              </a:defRPr>
            </a:lvl3pPr>
            <a:lvl4pPr marL="1691571" indent="-241653" defTabSz="1011923" eaLnBrk="0" hangingPunct="0">
              <a:defRPr>
                <a:solidFill>
                  <a:schemeClr val="tx1"/>
                </a:solidFill>
                <a:latin typeface="Arial" pitchFamily="34" charset="0"/>
              </a:defRPr>
            </a:lvl4pPr>
            <a:lvl5pPr marL="2174878" indent="-241653" defTabSz="1011923" eaLnBrk="0" hangingPunct="0">
              <a:defRPr>
                <a:solidFill>
                  <a:schemeClr val="tx1"/>
                </a:solidFill>
                <a:latin typeface="Arial" pitchFamily="34" charset="0"/>
              </a:defRPr>
            </a:lvl5pPr>
            <a:lvl6pPr marL="2658184" indent="-241653" defTabSz="1011923" eaLnBrk="0" fontAlgn="base" hangingPunct="0">
              <a:spcBef>
                <a:spcPct val="0"/>
              </a:spcBef>
              <a:spcAft>
                <a:spcPct val="0"/>
              </a:spcAft>
              <a:defRPr>
                <a:solidFill>
                  <a:schemeClr val="tx1"/>
                </a:solidFill>
                <a:latin typeface="Arial" pitchFamily="34" charset="0"/>
              </a:defRPr>
            </a:lvl6pPr>
            <a:lvl7pPr marL="3141490" indent="-241653" defTabSz="1011923" eaLnBrk="0" fontAlgn="base" hangingPunct="0">
              <a:spcBef>
                <a:spcPct val="0"/>
              </a:spcBef>
              <a:spcAft>
                <a:spcPct val="0"/>
              </a:spcAft>
              <a:defRPr>
                <a:solidFill>
                  <a:schemeClr val="tx1"/>
                </a:solidFill>
                <a:latin typeface="Arial" pitchFamily="34" charset="0"/>
              </a:defRPr>
            </a:lvl7pPr>
            <a:lvl8pPr marL="3624796" indent="-241653" defTabSz="1011923" eaLnBrk="0" fontAlgn="base" hangingPunct="0">
              <a:spcBef>
                <a:spcPct val="0"/>
              </a:spcBef>
              <a:spcAft>
                <a:spcPct val="0"/>
              </a:spcAft>
              <a:defRPr>
                <a:solidFill>
                  <a:schemeClr val="tx1"/>
                </a:solidFill>
                <a:latin typeface="Arial" pitchFamily="34" charset="0"/>
              </a:defRPr>
            </a:lvl8pPr>
            <a:lvl9pPr marL="4108102" indent="-241653" defTabSz="1011923" eaLnBrk="0" fontAlgn="base" hangingPunct="0">
              <a:spcBef>
                <a:spcPct val="0"/>
              </a:spcBef>
              <a:spcAft>
                <a:spcPct val="0"/>
              </a:spcAft>
              <a:defRPr>
                <a:solidFill>
                  <a:schemeClr val="tx1"/>
                </a:solidFill>
                <a:latin typeface="Arial" pitchFamily="34" charset="0"/>
              </a:defRPr>
            </a:lvl9pPr>
          </a:lstStyle>
          <a:p>
            <a:pPr eaLnBrk="1" hangingPunct="1"/>
            <a:fld id="{0CA4CEAA-4466-4A2C-B932-28304153B780}" type="slidenum">
              <a:rPr lang="sv-SE" smtClean="0">
                <a:solidFill>
                  <a:prstClr val="black"/>
                </a:solidFill>
                <a:latin typeface="Arial Narrow" pitchFamily="34" charset="0"/>
              </a:rPr>
              <a:pPr eaLnBrk="1" hangingPunct="1"/>
              <a:t>22</a:t>
            </a:fld>
            <a:endParaRPr lang="sv-SE">
              <a:solidFill>
                <a:prstClr val="black"/>
              </a:solidFill>
              <a:latin typeface="Arial Narrow" pitchFamily="34" charset="0"/>
            </a:endParaRPr>
          </a:p>
        </p:txBody>
      </p:sp>
      <p:sp>
        <p:nvSpPr>
          <p:cNvPr id="36867" name="Rectangle 2"/>
          <p:cNvSpPr>
            <a:spLocks noGrp="1" noRot="1" noChangeAspect="1" noChangeArrowheads="1" noTextEdit="1"/>
          </p:cNvSpPr>
          <p:nvPr>
            <p:ph type="sldImg"/>
          </p:nvPr>
        </p:nvSpPr>
        <p:spPr>
          <a:xfrm>
            <a:off x="150813" y="781050"/>
            <a:ext cx="6950075" cy="3910013"/>
          </a:xfrm>
          <a:ln/>
        </p:spPr>
      </p:sp>
      <p:sp>
        <p:nvSpPr>
          <p:cNvPr id="36868" name="Rectangle 3"/>
          <p:cNvSpPr>
            <a:spLocks noGrp="1" noChangeArrowheads="1"/>
          </p:cNvSpPr>
          <p:nvPr>
            <p:ph type="body" idx="1"/>
          </p:nvPr>
        </p:nvSpPr>
        <p:spPr>
          <a:xfrm>
            <a:off x="724751" y="4951414"/>
            <a:ext cx="5801360" cy="4691336"/>
          </a:xfrm>
          <a:noFill/>
        </p:spPr>
        <p:txBody>
          <a:bodyPr/>
          <a:lstStyle/>
          <a:p>
            <a:pPr eaLnBrk="1" hangingPunct="1"/>
            <a:endParaRPr lang="en-US"/>
          </a:p>
        </p:txBody>
      </p:sp>
    </p:spTree>
    <p:extLst>
      <p:ext uri="{BB962C8B-B14F-4D97-AF65-F5344CB8AC3E}">
        <p14:creationId xmlns:p14="http://schemas.microsoft.com/office/powerpoint/2010/main" val="2361946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r>
              <a:rPr lang="sv-SE" sz="1100" i="1">
                <a:latin typeface="Roboto Light" panose="02000000000000000000" pitchFamily="2" charset="0"/>
                <a:ea typeface="Roboto Light" panose="02000000000000000000" pitchFamily="2" charset="0"/>
              </a:rPr>
              <a:t>Får ej spridas utanför Säkra</a:t>
            </a:r>
            <a:r>
              <a:rPr lang="sv-SE" sz="1300" i="1">
                <a:latin typeface="Roboto Light" panose="02000000000000000000" pitchFamily="2" charset="0"/>
                <a:ea typeface="Roboto Light" panose="02000000000000000000" pitchFamily="2" charset="0"/>
              </a:rPr>
              <a:t>	</a:t>
            </a:r>
            <a:r>
              <a:rPr lang="sv-SE" sz="1300">
                <a:latin typeface="Roboto Light" panose="02000000000000000000" pitchFamily="2" charset="0"/>
                <a:ea typeface="Roboto Light" panose="02000000000000000000" pitchFamily="2" charset="0"/>
              </a:rPr>
              <a:t>			</a:t>
            </a:r>
            <a:fld id="{3BD50FB6-4A61-214F-B23E-74B5A834592B}" type="slidenum">
              <a:rPr lang="sv-SE" sz="1300" b="1">
                <a:latin typeface="Roboto Light" panose="02000000000000000000" pitchFamily="2" charset="0"/>
                <a:ea typeface="Roboto Light" panose="02000000000000000000" pitchFamily="2" charset="0"/>
              </a:rPr>
              <a:pPr/>
              <a:t>24</a:t>
            </a:fld>
            <a:endParaRPr lang="sv-SE" sz="1300" b="1">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36599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80F22A-411C-4E04-8624-B633E4F40F4F}" type="slidenum">
              <a:rPr kumimoji="0" lang="sv-SE" altLang="sv-SE"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alt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1109283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80F22A-411C-4E04-8624-B633E4F40F4F}" type="slidenum">
              <a:rPr kumimoji="0" lang="sv-SE" altLang="sv-SE"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alt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231732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80F22A-411C-4E04-8624-B633E4F40F4F}" type="slidenum">
              <a:rPr kumimoji="0" lang="sv-SE" altLang="sv-SE"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alt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234872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80F22A-411C-4E04-8624-B633E4F40F4F}" type="slidenum">
              <a:rPr kumimoji="0" lang="sv-SE" altLang="sv-SE"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alt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sv-SE" altLang="sv-SE"/>
              <a:t>Gäller Heidelberg, Saint-Gobain, </a:t>
            </a:r>
            <a:r>
              <a:rPr lang="sv-SE" altLang="sv-SE" err="1"/>
              <a:t>Sulzer</a:t>
            </a:r>
            <a:r>
              <a:rPr lang="sv-SE" altLang="sv-SE"/>
              <a:t>, </a:t>
            </a:r>
            <a:r>
              <a:rPr lang="sv-SE" altLang="sv-SE" err="1"/>
              <a:t>Goldschmidt</a:t>
            </a:r>
            <a:r>
              <a:rPr lang="sv-SE" altLang="sv-SE"/>
              <a:t>, </a:t>
            </a:r>
            <a:r>
              <a:rPr lang="sv-SE" altLang="sv-SE" err="1"/>
              <a:t>Wabtec</a:t>
            </a:r>
            <a:r>
              <a:rPr lang="sv-SE" altLang="sv-SE"/>
              <a:t>, </a:t>
            </a:r>
            <a:r>
              <a:rPr lang="sv-SE" altLang="sv-SE" err="1"/>
              <a:t>Camurus</a:t>
            </a:r>
            <a:r>
              <a:rPr lang="sv-SE" altLang="sv-SE"/>
              <a:t>. </a:t>
            </a:r>
          </a:p>
        </p:txBody>
      </p:sp>
    </p:spTree>
    <p:extLst>
      <p:ext uri="{BB962C8B-B14F-4D97-AF65-F5344CB8AC3E}">
        <p14:creationId xmlns:p14="http://schemas.microsoft.com/office/powerpoint/2010/main" val="3245106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80F22A-411C-4E04-8624-B633E4F40F4F}" type="slidenum">
              <a:rPr kumimoji="0" lang="sv-SE" altLang="sv-SE"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alt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704205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80F22A-411C-4E04-8624-B633E4F40F4F}" type="slidenum">
              <a:rPr kumimoji="0" lang="sv-SE" altLang="sv-SE"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alt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1438794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80F22A-411C-4E04-8624-B633E4F40F4F}" type="slidenum">
              <a:rPr kumimoji="0" lang="sv-SE" altLang="sv-SE"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sv-SE" alt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3708603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0F22A-411C-4E04-8624-B633E4F40F4F}" type="slidenum">
              <a:rPr lang="sv-SE" altLang="sv-SE"/>
              <a:pPr/>
              <a:t>13</a:t>
            </a:fld>
            <a:endParaRPr lang="sv-SE" altLang="sv-SE"/>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2214751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ättssida 1">
    <p:spTree>
      <p:nvGrpSpPr>
        <p:cNvPr id="1" name=""/>
        <p:cNvGrpSpPr/>
        <p:nvPr/>
      </p:nvGrpSpPr>
      <p:grpSpPr>
        <a:xfrm>
          <a:off x="0" y="0"/>
          <a:ext cx="0" cy="0"/>
          <a:chOff x="0" y="0"/>
          <a:chExt cx="0" cy="0"/>
        </a:xfrm>
      </p:grpSpPr>
      <p:pic>
        <p:nvPicPr>
          <p:cNvPr id="5" name="Bildobjekt 4" descr="En bild som visar oskärpa&#10;&#10;Automatiskt genererad beskrivning">
            <a:extLst>
              <a:ext uri="{FF2B5EF4-FFF2-40B4-BE49-F238E27FC236}">
                <a16:creationId xmlns:a16="http://schemas.microsoft.com/office/drawing/2014/main" id="{6C51E263-5A89-6A42-6BC8-EB2C45F92E20}"/>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b="-650"/>
          <a:stretch/>
        </p:blipFill>
        <p:spPr>
          <a:xfrm>
            <a:off x="0" y="0"/>
            <a:ext cx="9144000" cy="5143500"/>
          </a:xfrm>
          <a:prstGeom prst="rect">
            <a:avLst/>
          </a:prstGeom>
        </p:spPr>
      </p:pic>
      <p:pic>
        <p:nvPicPr>
          <p:cNvPr id="10" name="Bildobjekt 9">
            <a:extLst>
              <a:ext uri="{FF2B5EF4-FFF2-40B4-BE49-F238E27FC236}">
                <a16:creationId xmlns:a16="http://schemas.microsoft.com/office/drawing/2014/main" id="{BB2C7216-683C-927B-1623-88E42083E878}"/>
              </a:ext>
            </a:extLst>
          </p:cNvPr>
          <p:cNvPicPr>
            <a:picLocks noChangeAspect="1"/>
          </p:cNvPicPr>
          <p:nvPr userDrawn="1"/>
        </p:nvPicPr>
        <p:blipFill>
          <a:blip r:embed="rId3"/>
          <a:stretch>
            <a:fillRect/>
          </a:stretch>
        </p:blipFill>
        <p:spPr>
          <a:xfrm>
            <a:off x="2438400" y="2229442"/>
            <a:ext cx="4385217" cy="684613"/>
          </a:xfrm>
          <a:prstGeom prst="rect">
            <a:avLst/>
          </a:prstGeom>
        </p:spPr>
      </p:pic>
    </p:spTree>
    <p:extLst>
      <p:ext uri="{BB962C8B-B14F-4D97-AF65-F5344CB8AC3E}">
        <p14:creationId xmlns:p14="http://schemas.microsoft.com/office/powerpoint/2010/main" val="382563899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6974904" y="4836189"/>
            <a:ext cx="2133600" cy="273844"/>
          </a:xfrm>
          <a:prstGeom prst="rect">
            <a:avLst/>
          </a:prstGeom>
        </p:spPr>
        <p:txBody>
          <a:bodyPr/>
          <a:lstStyle>
            <a:lvl1pPr>
              <a:defRPr>
                <a:solidFill>
                  <a:schemeClr val="tx2"/>
                </a:solidFill>
              </a:defRPr>
            </a:lvl1pPr>
          </a:lstStyle>
          <a:p>
            <a:fld id="{CB878812-9EED-4D5A-B272-A56F4217429D}" type="slidenum">
              <a:rPr lang="sv-SE" smtClean="0"/>
              <a:pPr/>
              <a:t>‹#›</a:t>
            </a:fld>
            <a:endParaRPr lang="sv-SE"/>
          </a:p>
        </p:txBody>
      </p:sp>
      <p:sp>
        <p:nvSpPr>
          <p:cNvPr id="7" name="Rubrik 1"/>
          <p:cNvSpPr>
            <a:spLocks noGrp="1"/>
          </p:cNvSpPr>
          <p:nvPr>
            <p:ph type="title"/>
          </p:nvPr>
        </p:nvSpPr>
        <p:spPr>
          <a:xfrm>
            <a:off x="457200" y="951570"/>
            <a:ext cx="8229600" cy="678113"/>
          </a:xfrm>
        </p:spPr>
        <p:txBody>
          <a:bodyPr>
            <a:normAutofit/>
          </a:bodyPr>
          <a:lstStyle>
            <a:lvl1pPr>
              <a:defRPr sz="2550" baseline="0"/>
            </a:lvl1pPr>
          </a:lstStyle>
          <a:p>
            <a:pPr algn="l"/>
            <a:r>
              <a:rPr lang="sv-SE" sz="2700">
                <a:solidFill>
                  <a:schemeClr val="accent5"/>
                </a:solidFill>
                <a:latin typeface="Georgia" pitchFamily="18" charset="0"/>
              </a:rPr>
              <a:t>Klicka här för att ändra format</a:t>
            </a:r>
          </a:p>
        </p:txBody>
      </p:sp>
      <p:sp>
        <p:nvSpPr>
          <p:cNvPr id="8" name="Platshållare för innehåll 2"/>
          <p:cNvSpPr>
            <a:spLocks noGrp="1"/>
          </p:cNvSpPr>
          <p:nvPr>
            <p:ph idx="1"/>
          </p:nvPr>
        </p:nvSpPr>
        <p:spPr>
          <a:xfrm>
            <a:off x="457200" y="1675713"/>
            <a:ext cx="8229600" cy="3056278"/>
          </a:xfrm>
          <a:prstGeom prst="rect">
            <a:avLst/>
          </a:prstGeom>
        </p:spPr>
        <p:txBody>
          <a:bodyPr>
            <a:normAutofit/>
          </a:bodyPr>
          <a:lstStyle/>
          <a:p>
            <a:pPr lvl="0">
              <a:spcAft>
                <a:spcPts val="450"/>
              </a:spcAft>
            </a:pPr>
            <a:r>
              <a:rPr lang="sv-SE" sz="1350">
                <a:latin typeface="Arial" pitchFamily="34" charset="0"/>
                <a:cs typeface="Arial" pitchFamily="34" charset="0"/>
              </a:rPr>
              <a:t>Klicka här för att ändra format på bakgrundstexten</a:t>
            </a:r>
          </a:p>
        </p:txBody>
      </p:sp>
    </p:spTree>
    <p:extLst>
      <p:ext uri="{BB962C8B-B14F-4D97-AF65-F5344CB8AC3E}">
        <p14:creationId xmlns:p14="http://schemas.microsoft.com/office/powerpoint/2010/main" val="358593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strakt 1">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7886700"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b="0" i="0" kern="1200">
                <a:solidFill>
                  <a:schemeClr val="tx1"/>
                </a:solidFill>
                <a:effectLst/>
                <a:latin typeface="Helvetica Light" panose="020B0403020202020204" pitchFamily="34"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1600" b="0" i="0" kern="1200">
                <a:solidFill>
                  <a:schemeClr val="tx1"/>
                </a:solidFill>
                <a:effectLst/>
                <a:latin typeface="Helvetica Light" panose="020B0403020202020204" pitchFamily="34"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1200" b="0" i="0" kern="1200">
                <a:solidFill>
                  <a:schemeClr val="tx1"/>
                </a:solidFill>
                <a:effectLst/>
                <a:latin typeface="Helvetica Light" panose="020B0403020202020204" pitchFamily="34"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800" b="0" i="0" kern="1200">
                <a:solidFill>
                  <a:schemeClr val="tx1"/>
                </a:solidFill>
                <a:effectLst/>
                <a:latin typeface="Helvetica Light" panose="020B0403020202020204" pitchFamily="34"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p:nvPr>
        </p:nvSpPr>
        <p:spPr>
          <a:xfrm>
            <a:off x="628650" y="772716"/>
            <a:ext cx="7886700" cy="465591"/>
          </a:xfrm>
          <a:prstGeom prst="rect">
            <a:avLst/>
          </a:prstGeom>
        </p:spPr>
        <p:txBody>
          <a:bodyPr/>
          <a:lstStyle>
            <a:lvl1pPr>
              <a:defRPr sz="2800">
                <a:solidFill>
                  <a:srgbClr val="F4911E"/>
                </a:solidFill>
                <a:effectLst/>
                <a:latin typeface="Helvetica" pitchFamily="2" charset="0"/>
              </a:defRPr>
            </a:lvl1pPr>
          </a:lstStyle>
          <a:p>
            <a:r>
              <a:rPr lang="sv-SE"/>
              <a:t>Klicka här för att ändra mall för rubrikformat</a:t>
            </a:r>
          </a:p>
        </p:txBody>
      </p:sp>
    </p:spTree>
    <p:extLst>
      <p:ext uri="{BB962C8B-B14F-4D97-AF65-F5344CB8AC3E}">
        <p14:creationId xmlns:p14="http://schemas.microsoft.com/office/powerpoint/2010/main" val="354910080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obild 1">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4686765"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b="0" i="0" kern="1200">
                <a:solidFill>
                  <a:schemeClr val="tx1"/>
                </a:solidFill>
                <a:effectLst/>
                <a:latin typeface="Helvetica Light" panose="020B0403020202020204" pitchFamily="34"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1600" b="0" i="0" kern="1200">
                <a:solidFill>
                  <a:schemeClr val="tx1"/>
                </a:solidFill>
                <a:effectLst/>
                <a:latin typeface="Helvetica Light" panose="020B0403020202020204" pitchFamily="34"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1200" b="0" i="0" kern="1200">
                <a:solidFill>
                  <a:schemeClr val="tx1"/>
                </a:solidFill>
                <a:effectLst/>
                <a:latin typeface="Helvetica Light" panose="020B0403020202020204" pitchFamily="34"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800" b="0" i="0" kern="1200">
                <a:solidFill>
                  <a:schemeClr val="tx1"/>
                </a:solidFill>
                <a:effectLst/>
                <a:latin typeface="Helvetica Light" panose="020B0403020202020204" pitchFamily="34"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hasCustomPrompt="1"/>
          </p:nvPr>
        </p:nvSpPr>
        <p:spPr>
          <a:xfrm>
            <a:off x="628650" y="772716"/>
            <a:ext cx="4686765" cy="465591"/>
          </a:xfrm>
          <a:prstGeom prst="rect">
            <a:avLst/>
          </a:prstGeom>
        </p:spPr>
        <p:txBody>
          <a:bodyPr/>
          <a:lstStyle>
            <a:lvl1pPr>
              <a:defRPr sz="2800">
                <a:solidFill>
                  <a:srgbClr val="F4911E"/>
                </a:solidFill>
                <a:effectLst/>
                <a:latin typeface="Helvetica" pitchFamily="2" charset="0"/>
              </a:defRPr>
            </a:lvl1pPr>
          </a:lstStyle>
          <a:p>
            <a:r>
              <a:rPr lang="sv-SE"/>
              <a:t>Klicka för att ändra rubrik</a:t>
            </a:r>
          </a:p>
        </p:txBody>
      </p:sp>
      <p:pic>
        <p:nvPicPr>
          <p:cNvPr id="3" name="Bildobjekt 2" descr="En bild som visar person, utomhus, kvinna&#10;&#10;Automatiskt genererad beskrivning">
            <a:extLst>
              <a:ext uri="{FF2B5EF4-FFF2-40B4-BE49-F238E27FC236}">
                <a16:creationId xmlns:a16="http://schemas.microsoft.com/office/drawing/2014/main" id="{F51DAB58-B6D6-8C67-D641-40467F3537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8"/>
          <a:stretch/>
        </p:blipFill>
        <p:spPr>
          <a:xfrm>
            <a:off x="5734453" y="0"/>
            <a:ext cx="3409547" cy="5121864"/>
          </a:xfrm>
          <a:prstGeom prst="rect">
            <a:avLst/>
          </a:prstGeom>
        </p:spPr>
      </p:pic>
    </p:spTree>
    <p:extLst>
      <p:ext uri="{BB962C8B-B14F-4D97-AF65-F5344CB8AC3E}">
        <p14:creationId xmlns:p14="http://schemas.microsoft.com/office/powerpoint/2010/main" val="367744937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obild 2">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4686765"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lang="sv-SE" sz="2000" dirty="0">
                <a:effectLst/>
                <a:latin typeface="Helvetica Light" panose="020B0403020202020204" pitchFamily="34" charset="0"/>
              </a:defRPr>
            </a:lvl1pPr>
            <a:lvl2pPr marL="742950" indent="-285750" algn="l" defTabSz="457200" rtl="0" eaLnBrk="1" latinLnBrk="0" hangingPunct="1">
              <a:spcBef>
                <a:spcPct val="20000"/>
              </a:spcBef>
              <a:buFont typeface="Arial"/>
              <a:buChar char="–"/>
              <a:defRPr lang="sv-SE" sz="1600" dirty="0">
                <a:effectLst/>
                <a:latin typeface="Helvetica Light" panose="020B0403020202020204" pitchFamily="34" charset="0"/>
              </a:defRPr>
            </a:lvl2pPr>
            <a:lvl3pPr marL="1143000" indent="-228600" algn="l" defTabSz="457200" rtl="0" eaLnBrk="1" latinLnBrk="0" hangingPunct="1">
              <a:spcBef>
                <a:spcPct val="20000"/>
              </a:spcBef>
              <a:buFont typeface="Arial"/>
              <a:buChar char="•"/>
              <a:defRPr lang="sv-SE" sz="1200" dirty="0">
                <a:effectLst/>
                <a:latin typeface="Helvetica Light" panose="020B0403020202020204" pitchFamily="34" charset="0"/>
              </a:defRPr>
            </a:lvl3pPr>
            <a:lvl4pPr marL="1600200" indent="-228600" algn="l" defTabSz="457200" rtl="0" eaLnBrk="1" latinLnBrk="0" hangingPunct="1">
              <a:spcBef>
                <a:spcPct val="20000"/>
              </a:spcBef>
              <a:buFont typeface="Arial"/>
              <a:buChar char="–"/>
              <a:defRPr lang="sv-SE" sz="800" dirty="0">
                <a:effectLst/>
                <a:latin typeface="Helvetica Light" panose="020B0403020202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hasCustomPrompt="1"/>
          </p:nvPr>
        </p:nvSpPr>
        <p:spPr>
          <a:xfrm>
            <a:off x="628650" y="772716"/>
            <a:ext cx="4686765" cy="465591"/>
          </a:xfrm>
          <a:prstGeom prst="rect">
            <a:avLst/>
          </a:prstGeom>
        </p:spPr>
        <p:txBody>
          <a:bodyPr/>
          <a:lstStyle>
            <a:lvl1pPr>
              <a:defRPr sz="2800">
                <a:solidFill>
                  <a:srgbClr val="F4911E"/>
                </a:solidFill>
                <a:effectLst/>
                <a:latin typeface="Helvetica" pitchFamily="2" charset="0"/>
              </a:defRPr>
            </a:lvl1pPr>
          </a:lstStyle>
          <a:p>
            <a:r>
              <a:rPr lang="sv-SE"/>
              <a:t>Klicka för att ändra rubrik</a:t>
            </a:r>
          </a:p>
        </p:txBody>
      </p:sp>
      <p:pic>
        <p:nvPicPr>
          <p:cNvPr id="5" name="Bildobjekt 4" descr="En bild som visar text, person, inomhus&#10;&#10;Automatiskt genererad beskrivning">
            <a:extLst>
              <a:ext uri="{FF2B5EF4-FFF2-40B4-BE49-F238E27FC236}">
                <a16:creationId xmlns:a16="http://schemas.microsoft.com/office/drawing/2014/main" id="{830F03C6-5E86-814C-D826-1FE6F43DB5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34451" y="0"/>
            <a:ext cx="3409549" cy="5115697"/>
          </a:xfrm>
          <a:prstGeom prst="rect">
            <a:avLst/>
          </a:prstGeom>
        </p:spPr>
      </p:pic>
    </p:spTree>
    <p:extLst>
      <p:ext uri="{BB962C8B-B14F-4D97-AF65-F5344CB8AC3E}">
        <p14:creationId xmlns:p14="http://schemas.microsoft.com/office/powerpoint/2010/main" val="76489520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obild 3">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4686765"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lang="sv-SE" sz="2000" dirty="0">
                <a:effectLst/>
                <a:latin typeface="Helvetica Light" panose="020B0403020202020204" pitchFamily="34" charset="0"/>
              </a:defRPr>
            </a:lvl1pPr>
            <a:lvl2pPr marL="742950" indent="-285750" algn="l" defTabSz="457200" rtl="0" eaLnBrk="1" latinLnBrk="0" hangingPunct="1">
              <a:spcBef>
                <a:spcPct val="20000"/>
              </a:spcBef>
              <a:buFont typeface="Arial"/>
              <a:buChar char="–"/>
              <a:defRPr lang="sv-SE" sz="1600" dirty="0">
                <a:effectLst/>
                <a:latin typeface="Helvetica Light" panose="020B0403020202020204" pitchFamily="34" charset="0"/>
              </a:defRPr>
            </a:lvl2pPr>
            <a:lvl3pPr marL="1143000" indent="-228600" algn="l" defTabSz="457200" rtl="0" eaLnBrk="1" latinLnBrk="0" hangingPunct="1">
              <a:spcBef>
                <a:spcPct val="20000"/>
              </a:spcBef>
              <a:buFont typeface="Arial"/>
              <a:buChar char="•"/>
              <a:defRPr lang="sv-SE" sz="1200" dirty="0">
                <a:effectLst/>
                <a:latin typeface="Helvetica Light" panose="020B0403020202020204" pitchFamily="34" charset="0"/>
              </a:defRPr>
            </a:lvl3pPr>
            <a:lvl4pPr marL="1600200" indent="-228600" algn="l" defTabSz="457200" rtl="0" eaLnBrk="1" latinLnBrk="0" hangingPunct="1">
              <a:spcBef>
                <a:spcPct val="20000"/>
              </a:spcBef>
              <a:buFont typeface="Arial"/>
              <a:buChar char="–"/>
              <a:defRPr lang="sv-SE" sz="800" dirty="0">
                <a:effectLst/>
                <a:latin typeface="Helvetica Light" panose="020B0403020202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hasCustomPrompt="1"/>
          </p:nvPr>
        </p:nvSpPr>
        <p:spPr>
          <a:xfrm>
            <a:off x="628650" y="772716"/>
            <a:ext cx="4686765" cy="465591"/>
          </a:xfrm>
          <a:prstGeom prst="rect">
            <a:avLst/>
          </a:prstGeom>
        </p:spPr>
        <p:txBody>
          <a:bodyPr/>
          <a:lstStyle>
            <a:lvl1pPr>
              <a:defRPr sz="2800">
                <a:solidFill>
                  <a:srgbClr val="F4911E"/>
                </a:solidFill>
                <a:effectLst/>
                <a:latin typeface="Helvetica" pitchFamily="2" charset="0"/>
              </a:defRPr>
            </a:lvl1pPr>
          </a:lstStyle>
          <a:p>
            <a:r>
              <a:rPr lang="sv-SE"/>
              <a:t>Klicka för att ändra rubrik</a:t>
            </a:r>
          </a:p>
        </p:txBody>
      </p:sp>
      <p:pic>
        <p:nvPicPr>
          <p:cNvPr id="5" name="Bildobjekt 4" descr="En bild som visar person&#10;&#10;Automatiskt genererad beskrivning">
            <a:extLst>
              <a:ext uri="{FF2B5EF4-FFF2-40B4-BE49-F238E27FC236}">
                <a16:creationId xmlns:a16="http://schemas.microsoft.com/office/drawing/2014/main" id="{9778386E-A82F-717A-4AF7-D2D1F78EC7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34453" y="0"/>
            <a:ext cx="3409548" cy="5115697"/>
          </a:xfrm>
          <a:prstGeom prst="rect">
            <a:avLst/>
          </a:prstGeom>
        </p:spPr>
      </p:pic>
    </p:spTree>
    <p:extLst>
      <p:ext uri="{BB962C8B-B14F-4D97-AF65-F5344CB8AC3E}">
        <p14:creationId xmlns:p14="http://schemas.microsoft.com/office/powerpoint/2010/main" val="28377891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dobild 1">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4686765"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b="0" i="0" kern="1200">
                <a:solidFill>
                  <a:schemeClr val="tx1"/>
                </a:solidFill>
                <a:effectLst/>
                <a:latin typeface="Helvetica Light" panose="020B0403020202020204" pitchFamily="34"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1600" b="0" i="0" kern="1200">
                <a:solidFill>
                  <a:schemeClr val="tx1"/>
                </a:solidFill>
                <a:effectLst/>
                <a:latin typeface="Helvetica Light" panose="020B0403020202020204" pitchFamily="34"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1200" b="0" i="0" kern="1200">
                <a:solidFill>
                  <a:schemeClr val="tx1"/>
                </a:solidFill>
                <a:effectLst/>
                <a:latin typeface="Helvetica Light" panose="020B0403020202020204" pitchFamily="34"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800" b="0" i="0" kern="1200">
                <a:solidFill>
                  <a:schemeClr val="tx1"/>
                </a:solidFill>
                <a:effectLst/>
                <a:latin typeface="Helvetica Light" panose="020B0403020202020204" pitchFamily="34"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hasCustomPrompt="1"/>
          </p:nvPr>
        </p:nvSpPr>
        <p:spPr>
          <a:xfrm>
            <a:off x="628650" y="772716"/>
            <a:ext cx="4686765" cy="465591"/>
          </a:xfrm>
          <a:prstGeom prst="rect">
            <a:avLst/>
          </a:prstGeom>
        </p:spPr>
        <p:txBody>
          <a:bodyPr/>
          <a:lstStyle>
            <a:lvl1pPr>
              <a:defRPr sz="2800">
                <a:solidFill>
                  <a:srgbClr val="F4911E"/>
                </a:solidFill>
                <a:effectLst/>
                <a:latin typeface="Helvetica" pitchFamily="2" charset="0"/>
              </a:defRPr>
            </a:lvl1pPr>
          </a:lstStyle>
          <a:p>
            <a:r>
              <a:rPr lang="sv-SE"/>
              <a:t>Klicka för att ändra rubrik</a:t>
            </a:r>
          </a:p>
        </p:txBody>
      </p:sp>
      <p:pic>
        <p:nvPicPr>
          <p:cNvPr id="5" name="Bildobjekt 4" descr="En bild som visar utomhus, person, träd, mark&#10;&#10;Automatiskt genererad beskrivning">
            <a:extLst>
              <a:ext uri="{FF2B5EF4-FFF2-40B4-BE49-F238E27FC236}">
                <a16:creationId xmlns:a16="http://schemas.microsoft.com/office/drawing/2014/main" id="{361CBE94-F00A-8DDC-57F8-F382258B7B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34453" y="0"/>
            <a:ext cx="3409547" cy="5121864"/>
          </a:xfrm>
          <a:prstGeom prst="rect">
            <a:avLst/>
          </a:prstGeom>
        </p:spPr>
      </p:pic>
    </p:spTree>
    <p:extLst>
      <p:ext uri="{BB962C8B-B14F-4D97-AF65-F5344CB8AC3E}">
        <p14:creationId xmlns:p14="http://schemas.microsoft.com/office/powerpoint/2010/main" val="50437507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obild 4">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4686765"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lang="sv-SE" sz="2000" dirty="0">
                <a:effectLst/>
                <a:latin typeface="Helvetica Light" panose="020B0403020202020204" pitchFamily="34" charset="0"/>
              </a:defRPr>
            </a:lvl1pPr>
            <a:lvl2pPr marL="742950" indent="-285750" algn="l" defTabSz="457200" rtl="0" eaLnBrk="1" latinLnBrk="0" hangingPunct="1">
              <a:spcBef>
                <a:spcPct val="20000"/>
              </a:spcBef>
              <a:buFont typeface="Arial"/>
              <a:buChar char="–"/>
              <a:defRPr lang="sv-SE" sz="1600" dirty="0">
                <a:effectLst/>
                <a:latin typeface="Helvetica Light" panose="020B0403020202020204" pitchFamily="34" charset="0"/>
              </a:defRPr>
            </a:lvl2pPr>
            <a:lvl3pPr marL="1143000" indent="-228600" algn="l" defTabSz="457200" rtl="0" eaLnBrk="1" latinLnBrk="0" hangingPunct="1">
              <a:spcBef>
                <a:spcPct val="20000"/>
              </a:spcBef>
              <a:buFont typeface="Arial"/>
              <a:buChar char="•"/>
              <a:defRPr lang="sv-SE" sz="1200" dirty="0">
                <a:effectLst/>
                <a:latin typeface="Helvetica Light" panose="020B0403020202020204" pitchFamily="34" charset="0"/>
              </a:defRPr>
            </a:lvl3pPr>
            <a:lvl4pPr marL="1600200" indent="-228600" algn="l" defTabSz="457200" rtl="0" eaLnBrk="1" latinLnBrk="0" hangingPunct="1">
              <a:spcBef>
                <a:spcPct val="20000"/>
              </a:spcBef>
              <a:buFont typeface="Arial"/>
              <a:buChar char="–"/>
              <a:defRPr lang="sv-SE" sz="800" dirty="0">
                <a:effectLst/>
                <a:latin typeface="Helvetica Light" panose="020B0403020202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hasCustomPrompt="1"/>
          </p:nvPr>
        </p:nvSpPr>
        <p:spPr>
          <a:xfrm>
            <a:off x="628650" y="772716"/>
            <a:ext cx="4686765" cy="465591"/>
          </a:xfrm>
          <a:prstGeom prst="rect">
            <a:avLst/>
          </a:prstGeom>
        </p:spPr>
        <p:txBody>
          <a:bodyPr/>
          <a:lstStyle>
            <a:lvl1pPr>
              <a:defRPr sz="2800">
                <a:solidFill>
                  <a:srgbClr val="F4911E"/>
                </a:solidFill>
                <a:effectLst/>
                <a:latin typeface="Helvetica" pitchFamily="2" charset="0"/>
              </a:defRPr>
            </a:lvl1pPr>
          </a:lstStyle>
          <a:p>
            <a:r>
              <a:rPr lang="sv-SE"/>
              <a:t>Klicka för att ändra rubrik</a:t>
            </a:r>
          </a:p>
        </p:txBody>
      </p:sp>
      <p:pic>
        <p:nvPicPr>
          <p:cNvPr id="5" name="Bildobjekt 4" descr="En bild som visar person, inomhus, stående, kontor&#10;&#10;Automatiskt genererad beskrivning">
            <a:extLst>
              <a:ext uri="{FF2B5EF4-FFF2-40B4-BE49-F238E27FC236}">
                <a16:creationId xmlns:a16="http://schemas.microsoft.com/office/drawing/2014/main" id="{B37021B2-F23F-732E-9DAB-2D4F0EAF32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34452" y="0"/>
            <a:ext cx="3409548" cy="5115697"/>
          </a:xfrm>
          <a:prstGeom prst="rect">
            <a:avLst/>
          </a:prstGeom>
        </p:spPr>
      </p:pic>
    </p:spTree>
    <p:extLst>
      <p:ext uri="{BB962C8B-B14F-4D97-AF65-F5344CB8AC3E}">
        <p14:creationId xmlns:p14="http://schemas.microsoft.com/office/powerpoint/2010/main" val="79803729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sv-SE"/>
              <a:t>Klicka här för att ändra format</a:t>
            </a:r>
          </a:p>
        </p:txBody>
      </p:sp>
      <p:sp>
        <p:nvSpPr>
          <p:cNvPr id="3" name="Underrubrik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p>
        </p:txBody>
      </p:sp>
    </p:spTree>
    <p:extLst>
      <p:ext uri="{BB962C8B-B14F-4D97-AF65-F5344CB8AC3E}">
        <p14:creationId xmlns:p14="http://schemas.microsoft.com/office/powerpoint/2010/main" val="71194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1">
    <p:spTree>
      <p:nvGrpSpPr>
        <p:cNvPr id="1" name=""/>
        <p:cNvGrpSpPr/>
        <p:nvPr/>
      </p:nvGrpSpPr>
      <p:grpSpPr>
        <a:xfrm>
          <a:off x="0" y="0"/>
          <a:ext cx="0" cy="0"/>
          <a:chOff x="0" y="0"/>
          <a:chExt cx="0" cy="0"/>
        </a:xfrm>
      </p:grpSpPr>
      <p:pic>
        <p:nvPicPr>
          <p:cNvPr id="7" name="Bildobjekt 6" descr="En bild som visar person, utomhus, kvinna&#10;&#10;Automatiskt genererad beskrivning">
            <a:extLst>
              <a:ext uri="{FF2B5EF4-FFF2-40B4-BE49-F238E27FC236}">
                <a16:creationId xmlns:a16="http://schemas.microsoft.com/office/drawing/2014/main" id="{3B68A10A-E431-9704-55DC-967DA230DC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271" y="0"/>
            <a:ext cx="9150112" cy="5143500"/>
          </a:xfrm>
          <a:prstGeom prst="rect">
            <a:avLst/>
          </a:prstGeom>
        </p:spPr>
      </p:pic>
      <p:sp>
        <p:nvSpPr>
          <p:cNvPr id="4" name="Rubrik 1">
            <a:extLst>
              <a:ext uri="{FF2B5EF4-FFF2-40B4-BE49-F238E27FC236}">
                <a16:creationId xmlns:a16="http://schemas.microsoft.com/office/drawing/2014/main" id="{841175D6-6261-A14F-8F40-5B08F7B10711}"/>
              </a:ext>
            </a:extLst>
          </p:cNvPr>
          <p:cNvSpPr>
            <a:spLocks noGrp="1"/>
          </p:cNvSpPr>
          <p:nvPr>
            <p:ph type="title"/>
          </p:nvPr>
        </p:nvSpPr>
        <p:spPr>
          <a:xfrm>
            <a:off x="628650" y="2987695"/>
            <a:ext cx="7886700" cy="491229"/>
          </a:xfrm>
          <a:prstGeom prst="rect">
            <a:avLst/>
          </a:prstGeom>
        </p:spPr>
        <p:txBody>
          <a:bodyPr/>
          <a:lstStyle>
            <a:lvl1pPr>
              <a:defRPr sz="3200">
                <a:latin typeface="Helvetica" pitchFamily="2" charset="0"/>
              </a:defRPr>
            </a:lvl1pPr>
          </a:lstStyle>
          <a:p>
            <a:r>
              <a:rPr lang="sv-SE"/>
              <a:t>Klicka här för att ändra mall för rubrikformat</a:t>
            </a:r>
          </a:p>
        </p:txBody>
      </p:sp>
      <p:pic>
        <p:nvPicPr>
          <p:cNvPr id="5" name="Bildobjekt 4">
            <a:extLst>
              <a:ext uri="{FF2B5EF4-FFF2-40B4-BE49-F238E27FC236}">
                <a16:creationId xmlns:a16="http://schemas.microsoft.com/office/drawing/2014/main" id="{91E51C1E-5C44-BB6B-1F41-72CB2603A0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4154613740"/>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3">
    <p:spTree>
      <p:nvGrpSpPr>
        <p:cNvPr id="1" name=""/>
        <p:cNvGrpSpPr/>
        <p:nvPr/>
      </p:nvGrpSpPr>
      <p:grpSpPr>
        <a:xfrm>
          <a:off x="0" y="0"/>
          <a:ext cx="0" cy="0"/>
          <a:chOff x="0" y="0"/>
          <a:chExt cx="0" cy="0"/>
        </a:xfrm>
      </p:grpSpPr>
      <p:pic>
        <p:nvPicPr>
          <p:cNvPr id="3" name="Bildobjekt 2" descr="En bild som visar text, person, inomhus&#10;&#10;Automatiskt genererad beskrivning">
            <a:extLst>
              <a:ext uri="{FF2B5EF4-FFF2-40B4-BE49-F238E27FC236}">
                <a16:creationId xmlns:a16="http://schemas.microsoft.com/office/drawing/2014/main" id="{3F048663-C74C-AC4C-D5E3-A544D07055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ubrik 1">
            <a:extLst>
              <a:ext uri="{FF2B5EF4-FFF2-40B4-BE49-F238E27FC236}">
                <a16:creationId xmlns:a16="http://schemas.microsoft.com/office/drawing/2014/main" id="{841175D6-6261-A14F-8F40-5B08F7B10711}"/>
              </a:ext>
            </a:extLst>
          </p:cNvPr>
          <p:cNvSpPr>
            <a:spLocks noGrp="1"/>
          </p:cNvSpPr>
          <p:nvPr>
            <p:ph type="title"/>
          </p:nvPr>
        </p:nvSpPr>
        <p:spPr>
          <a:xfrm>
            <a:off x="628650" y="2987695"/>
            <a:ext cx="7886700" cy="491229"/>
          </a:xfrm>
          <a:prstGeom prst="rect">
            <a:avLst/>
          </a:prstGeom>
        </p:spPr>
        <p:txBody>
          <a:bodyPr/>
          <a:lstStyle>
            <a:lvl1pPr>
              <a:defRPr sz="3200">
                <a:latin typeface="Helvetica" pitchFamily="2" charset="0"/>
              </a:defRPr>
            </a:lvl1pPr>
          </a:lstStyle>
          <a:p>
            <a:r>
              <a:rPr lang="sv-SE"/>
              <a:t>Klicka här för att ändra mall för rubrikformat</a:t>
            </a:r>
          </a:p>
        </p:txBody>
      </p:sp>
      <p:pic>
        <p:nvPicPr>
          <p:cNvPr id="9" name="Bildobjekt 8">
            <a:extLst>
              <a:ext uri="{FF2B5EF4-FFF2-40B4-BE49-F238E27FC236}">
                <a16:creationId xmlns:a16="http://schemas.microsoft.com/office/drawing/2014/main" id="{A753A467-F817-9617-A096-783594AF7B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31153491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4" name="Bildobjekt 3" descr="En bild som visar person, utomhus, kvinna&#10;&#10;Automatiskt genererad beskrivning">
            <a:extLst>
              <a:ext uri="{FF2B5EF4-FFF2-40B4-BE49-F238E27FC236}">
                <a16:creationId xmlns:a16="http://schemas.microsoft.com/office/drawing/2014/main" id="{A36A5701-FE5B-8CEC-D6F1-E1981E22D61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0"/>
            <a:ext cx="9150112" cy="5143500"/>
          </a:xfrm>
          <a:prstGeom prst="rect">
            <a:avLst/>
          </a:prstGeom>
        </p:spPr>
      </p:pic>
      <p:pic>
        <p:nvPicPr>
          <p:cNvPr id="6" name="Bildobjekt 5">
            <a:extLst>
              <a:ext uri="{FF2B5EF4-FFF2-40B4-BE49-F238E27FC236}">
                <a16:creationId xmlns:a16="http://schemas.microsoft.com/office/drawing/2014/main" id="{CA8AC83C-4509-2BC6-26C8-73482B816577}"/>
              </a:ext>
            </a:extLst>
          </p:cNvPr>
          <p:cNvPicPr>
            <a:picLocks noChangeAspect="1"/>
          </p:cNvPicPr>
          <p:nvPr userDrawn="1"/>
        </p:nvPicPr>
        <p:blipFill>
          <a:blip r:embed="rId3"/>
          <a:stretch>
            <a:fillRect/>
          </a:stretch>
        </p:blipFill>
        <p:spPr>
          <a:xfrm>
            <a:off x="2438400" y="2229442"/>
            <a:ext cx="4385217" cy="684613"/>
          </a:xfrm>
          <a:prstGeom prst="rect">
            <a:avLst/>
          </a:prstGeom>
        </p:spPr>
      </p:pic>
    </p:spTree>
    <p:extLst>
      <p:ext uri="{BB962C8B-B14F-4D97-AF65-F5344CB8AC3E}">
        <p14:creationId xmlns:p14="http://schemas.microsoft.com/office/powerpoint/2010/main" val="178989161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2">
    <p:spTree>
      <p:nvGrpSpPr>
        <p:cNvPr id="1" name=""/>
        <p:cNvGrpSpPr/>
        <p:nvPr/>
      </p:nvGrpSpPr>
      <p:grpSpPr>
        <a:xfrm>
          <a:off x="0" y="0"/>
          <a:ext cx="0" cy="0"/>
          <a:chOff x="0" y="0"/>
          <a:chExt cx="0" cy="0"/>
        </a:xfrm>
      </p:grpSpPr>
      <p:pic>
        <p:nvPicPr>
          <p:cNvPr id="7" name="Bildobjekt 6" descr="En bild som visar person&#10;&#10;Automatiskt genererad beskrivning">
            <a:extLst>
              <a:ext uri="{FF2B5EF4-FFF2-40B4-BE49-F238E27FC236}">
                <a16:creationId xmlns:a16="http://schemas.microsoft.com/office/drawing/2014/main" id="{2DE78D2A-75A7-B743-240B-BF1ACFBAC1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5143499"/>
          </a:xfrm>
          <a:prstGeom prst="rect">
            <a:avLst/>
          </a:prstGeom>
        </p:spPr>
      </p:pic>
      <p:sp>
        <p:nvSpPr>
          <p:cNvPr id="4" name="Rubrik 1">
            <a:extLst>
              <a:ext uri="{FF2B5EF4-FFF2-40B4-BE49-F238E27FC236}">
                <a16:creationId xmlns:a16="http://schemas.microsoft.com/office/drawing/2014/main" id="{841175D6-6261-A14F-8F40-5B08F7B10711}"/>
              </a:ext>
            </a:extLst>
          </p:cNvPr>
          <p:cNvSpPr>
            <a:spLocks noGrp="1"/>
          </p:cNvSpPr>
          <p:nvPr>
            <p:ph type="title"/>
          </p:nvPr>
        </p:nvSpPr>
        <p:spPr>
          <a:xfrm>
            <a:off x="628650" y="2987695"/>
            <a:ext cx="7886700" cy="491229"/>
          </a:xfrm>
          <a:prstGeom prst="rect">
            <a:avLst/>
          </a:prstGeom>
        </p:spPr>
        <p:txBody>
          <a:bodyPr/>
          <a:lstStyle>
            <a:lvl1pPr>
              <a:defRPr sz="3200">
                <a:latin typeface="Helvetica" pitchFamily="2" charset="0"/>
              </a:defRPr>
            </a:lvl1pPr>
          </a:lstStyle>
          <a:p>
            <a:r>
              <a:rPr lang="sv-SE"/>
              <a:t>Klicka här för att ändra mall för rubrikformat</a:t>
            </a:r>
          </a:p>
        </p:txBody>
      </p:sp>
      <p:pic>
        <p:nvPicPr>
          <p:cNvPr id="6" name="Bildobjekt 5">
            <a:extLst>
              <a:ext uri="{FF2B5EF4-FFF2-40B4-BE49-F238E27FC236}">
                <a16:creationId xmlns:a16="http://schemas.microsoft.com/office/drawing/2014/main" id="{B5AF5869-3473-A4CF-3BC9-9FCA1A04D0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2654347591"/>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4">
    <p:spTree>
      <p:nvGrpSpPr>
        <p:cNvPr id="1" name=""/>
        <p:cNvGrpSpPr/>
        <p:nvPr/>
      </p:nvGrpSpPr>
      <p:grpSpPr>
        <a:xfrm>
          <a:off x="0" y="0"/>
          <a:ext cx="0" cy="0"/>
          <a:chOff x="0" y="0"/>
          <a:chExt cx="0" cy="0"/>
        </a:xfrm>
      </p:grpSpPr>
      <p:pic>
        <p:nvPicPr>
          <p:cNvPr id="3" name="Bildobjekt 2" descr="En bild som visar utomhus, person, träd, mark&#10;&#10;Automatiskt genererad beskrivning">
            <a:extLst>
              <a:ext uri="{FF2B5EF4-FFF2-40B4-BE49-F238E27FC236}">
                <a16:creationId xmlns:a16="http://schemas.microsoft.com/office/drawing/2014/main" id="{0ACAE58A-557D-2625-E18D-111B07C8FD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ubrik 1">
            <a:extLst>
              <a:ext uri="{FF2B5EF4-FFF2-40B4-BE49-F238E27FC236}">
                <a16:creationId xmlns:a16="http://schemas.microsoft.com/office/drawing/2014/main" id="{841175D6-6261-A14F-8F40-5B08F7B10711}"/>
              </a:ext>
            </a:extLst>
          </p:cNvPr>
          <p:cNvSpPr>
            <a:spLocks noGrp="1"/>
          </p:cNvSpPr>
          <p:nvPr>
            <p:ph type="title"/>
          </p:nvPr>
        </p:nvSpPr>
        <p:spPr>
          <a:xfrm>
            <a:off x="628650" y="2987695"/>
            <a:ext cx="7886700" cy="491229"/>
          </a:xfrm>
          <a:prstGeom prst="rect">
            <a:avLst/>
          </a:prstGeom>
        </p:spPr>
        <p:txBody>
          <a:bodyPr/>
          <a:lstStyle>
            <a:lvl1pPr>
              <a:defRPr sz="3200">
                <a:latin typeface="Helvetica" pitchFamily="2" charset="0"/>
              </a:defRPr>
            </a:lvl1pPr>
          </a:lstStyle>
          <a:p>
            <a:r>
              <a:rPr lang="sv-SE"/>
              <a:t>Klicka här för att ändra mall för rubrikformat</a:t>
            </a:r>
          </a:p>
        </p:txBody>
      </p:sp>
      <p:pic>
        <p:nvPicPr>
          <p:cNvPr id="7" name="Bildobjekt 6">
            <a:extLst>
              <a:ext uri="{FF2B5EF4-FFF2-40B4-BE49-F238E27FC236}">
                <a16:creationId xmlns:a16="http://schemas.microsoft.com/office/drawing/2014/main" id="{1E6CF348-B463-D734-8A72-9E697E0C8C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1315809824"/>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5">
    <p:spTree>
      <p:nvGrpSpPr>
        <p:cNvPr id="1" name=""/>
        <p:cNvGrpSpPr/>
        <p:nvPr/>
      </p:nvGrpSpPr>
      <p:grpSpPr>
        <a:xfrm>
          <a:off x="0" y="0"/>
          <a:ext cx="0" cy="0"/>
          <a:chOff x="0" y="0"/>
          <a:chExt cx="0" cy="0"/>
        </a:xfrm>
      </p:grpSpPr>
      <p:pic>
        <p:nvPicPr>
          <p:cNvPr id="7" name="Bildobjekt 6" descr="En bild som visar person, inomhus, stående, kontor&#10;&#10;Automatiskt genererad beskrivning">
            <a:extLst>
              <a:ext uri="{FF2B5EF4-FFF2-40B4-BE49-F238E27FC236}">
                <a16:creationId xmlns:a16="http://schemas.microsoft.com/office/drawing/2014/main" id="{5FB09F0E-4072-0C09-324E-837F64EF25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ubrik 1">
            <a:extLst>
              <a:ext uri="{FF2B5EF4-FFF2-40B4-BE49-F238E27FC236}">
                <a16:creationId xmlns:a16="http://schemas.microsoft.com/office/drawing/2014/main" id="{841175D6-6261-A14F-8F40-5B08F7B10711}"/>
              </a:ext>
            </a:extLst>
          </p:cNvPr>
          <p:cNvSpPr>
            <a:spLocks noGrp="1"/>
          </p:cNvSpPr>
          <p:nvPr>
            <p:ph type="title"/>
          </p:nvPr>
        </p:nvSpPr>
        <p:spPr>
          <a:xfrm>
            <a:off x="628650" y="2987695"/>
            <a:ext cx="7886700" cy="491229"/>
          </a:xfrm>
          <a:prstGeom prst="rect">
            <a:avLst/>
          </a:prstGeom>
        </p:spPr>
        <p:txBody>
          <a:bodyPr/>
          <a:lstStyle>
            <a:lvl1pPr>
              <a:defRPr sz="3200">
                <a:latin typeface="Helvetica" pitchFamily="2" charset="0"/>
              </a:defRPr>
            </a:lvl1pPr>
          </a:lstStyle>
          <a:p>
            <a:r>
              <a:rPr lang="sv-SE"/>
              <a:t>Klicka här för att ändra mall för rubrikformat</a:t>
            </a:r>
          </a:p>
        </p:txBody>
      </p:sp>
      <p:pic>
        <p:nvPicPr>
          <p:cNvPr id="9" name="Bildobjekt 8">
            <a:extLst>
              <a:ext uri="{FF2B5EF4-FFF2-40B4-BE49-F238E27FC236}">
                <a16:creationId xmlns:a16="http://schemas.microsoft.com/office/drawing/2014/main" id="{19E7296A-A544-1BD3-3EFE-68BE6594EE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426039879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4" name="Bildobjekt 3" descr="En bild som visar person, utomhus, kvinna&#10;&#10;Automatiskt genererad beskrivning">
            <a:extLst>
              <a:ext uri="{FF2B5EF4-FFF2-40B4-BE49-F238E27FC236}">
                <a16:creationId xmlns:a16="http://schemas.microsoft.com/office/drawing/2014/main" id="{A36A5701-FE5B-8CEC-D6F1-E1981E22D61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0"/>
            <a:ext cx="9150112" cy="5143500"/>
          </a:xfrm>
          <a:prstGeom prst="rect">
            <a:avLst/>
          </a:prstGeom>
        </p:spPr>
      </p:pic>
      <p:pic>
        <p:nvPicPr>
          <p:cNvPr id="5" name="Bildobjekt 4">
            <a:extLst>
              <a:ext uri="{FF2B5EF4-FFF2-40B4-BE49-F238E27FC236}">
                <a16:creationId xmlns:a16="http://schemas.microsoft.com/office/drawing/2014/main" id="{652B3790-65DE-DF26-6226-D19BCDAB2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
        <p:nvSpPr>
          <p:cNvPr id="6" name="Rubrik 1">
            <a:extLst>
              <a:ext uri="{FF2B5EF4-FFF2-40B4-BE49-F238E27FC236}">
                <a16:creationId xmlns:a16="http://schemas.microsoft.com/office/drawing/2014/main" id="{3D045A44-1A20-04C0-E5DF-D15EBF8D51BB}"/>
              </a:ext>
            </a:extLst>
          </p:cNvPr>
          <p:cNvSpPr>
            <a:spLocks noGrp="1"/>
          </p:cNvSpPr>
          <p:nvPr>
            <p:ph type="title"/>
          </p:nvPr>
        </p:nvSpPr>
        <p:spPr>
          <a:xfrm>
            <a:off x="628650" y="772716"/>
            <a:ext cx="7886700" cy="465591"/>
          </a:xfrm>
          <a:prstGeom prst="rect">
            <a:avLst/>
          </a:prstGeom>
        </p:spPr>
        <p:txBody>
          <a:bodyPr/>
          <a:lstStyle>
            <a:lvl1pPr>
              <a:defRPr sz="2800">
                <a:solidFill>
                  <a:schemeClr val="bg1"/>
                </a:solidFill>
                <a:effectLst/>
                <a:latin typeface="Helvetica" pitchFamily="2" charset="0"/>
              </a:defRPr>
            </a:lvl1pPr>
          </a:lstStyle>
          <a:p>
            <a:r>
              <a:rPr lang="sv-SE"/>
              <a:t>Klicka här för att ändra mall för rubrikformat</a:t>
            </a:r>
          </a:p>
        </p:txBody>
      </p:sp>
    </p:spTree>
    <p:extLst>
      <p:ext uri="{BB962C8B-B14F-4D97-AF65-F5344CB8AC3E}">
        <p14:creationId xmlns:p14="http://schemas.microsoft.com/office/powerpoint/2010/main" val="20550772"/>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4">
    <p:spTree>
      <p:nvGrpSpPr>
        <p:cNvPr id="1" name=""/>
        <p:cNvGrpSpPr/>
        <p:nvPr/>
      </p:nvGrpSpPr>
      <p:grpSpPr>
        <a:xfrm>
          <a:off x="0" y="0"/>
          <a:ext cx="0" cy="0"/>
          <a:chOff x="0" y="0"/>
          <a:chExt cx="0" cy="0"/>
        </a:xfrm>
      </p:grpSpPr>
      <p:pic>
        <p:nvPicPr>
          <p:cNvPr id="4" name="Bildobjekt 3" descr="En bild som visar text, person, inomhus&#10;&#10;Automatiskt genererad beskrivning">
            <a:extLst>
              <a:ext uri="{FF2B5EF4-FFF2-40B4-BE49-F238E27FC236}">
                <a16:creationId xmlns:a16="http://schemas.microsoft.com/office/drawing/2014/main" id="{16AD3E68-1FD1-CF47-A4DE-F8A681A93E2E}"/>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Bildobjekt 6">
            <a:extLst>
              <a:ext uri="{FF2B5EF4-FFF2-40B4-BE49-F238E27FC236}">
                <a16:creationId xmlns:a16="http://schemas.microsoft.com/office/drawing/2014/main" id="{380A03DE-4DAF-6FFC-AD06-2E980D9025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
        <p:nvSpPr>
          <p:cNvPr id="5" name="Rubrik 1">
            <a:extLst>
              <a:ext uri="{FF2B5EF4-FFF2-40B4-BE49-F238E27FC236}">
                <a16:creationId xmlns:a16="http://schemas.microsoft.com/office/drawing/2014/main" id="{883782F5-B756-DC12-2F1A-3EF6E9D57716}"/>
              </a:ext>
            </a:extLst>
          </p:cNvPr>
          <p:cNvSpPr>
            <a:spLocks noGrp="1"/>
          </p:cNvSpPr>
          <p:nvPr>
            <p:ph type="title"/>
          </p:nvPr>
        </p:nvSpPr>
        <p:spPr>
          <a:xfrm>
            <a:off x="628650" y="772716"/>
            <a:ext cx="7886700" cy="465591"/>
          </a:xfrm>
          <a:prstGeom prst="rect">
            <a:avLst/>
          </a:prstGeom>
        </p:spPr>
        <p:txBody>
          <a:bodyPr/>
          <a:lstStyle>
            <a:lvl1pPr>
              <a:defRPr sz="2800">
                <a:solidFill>
                  <a:schemeClr val="bg1"/>
                </a:solidFill>
                <a:effectLst/>
                <a:latin typeface="Helvetica" pitchFamily="2" charset="0"/>
              </a:defRPr>
            </a:lvl1pPr>
          </a:lstStyle>
          <a:p>
            <a:r>
              <a:rPr lang="sv-SE"/>
              <a:t>Klicka här för att ändra mall för rubrikformat</a:t>
            </a:r>
          </a:p>
        </p:txBody>
      </p:sp>
    </p:spTree>
    <p:extLst>
      <p:ext uri="{BB962C8B-B14F-4D97-AF65-F5344CB8AC3E}">
        <p14:creationId xmlns:p14="http://schemas.microsoft.com/office/powerpoint/2010/main" val="841626641"/>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5" name="Bildobjekt 4" descr="En bild som visar person&#10;&#10;Automatiskt genererad beskrivning">
            <a:extLst>
              <a:ext uri="{FF2B5EF4-FFF2-40B4-BE49-F238E27FC236}">
                <a16:creationId xmlns:a16="http://schemas.microsoft.com/office/drawing/2014/main" id="{D8519613-D25D-6342-148C-ED697CA82483}"/>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1" y="0"/>
            <a:ext cx="9144000" cy="5143499"/>
          </a:xfrm>
          <a:prstGeom prst="rect">
            <a:avLst/>
          </a:prstGeom>
        </p:spPr>
      </p:pic>
      <p:pic>
        <p:nvPicPr>
          <p:cNvPr id="4" name="Bildobjekt 3">
            <a:extLst>
              <a:ext uri="{FF2B5EF4-FFF2-40B4-BE49-F238E27FC236}">
                <a16:creationId xmlns:a16="http://schemas.microsoft.com/office/drawing/2014/main" id="{E6DF792A-27C6-C69A-814B-F7735BD591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
        <p:nvSpPr>
          <p:cNvPr id="6" name="Rubrik 1">
            <a:extLst>
              <a:ext uri="{FF2B5EF4-FFF2-40B4-BE49-F238E27FC236}">
                <a16:creationId xmlns:a16="http://schemas.microsoft.com/office/drawing/2014/main" id="{76457A6F-8E76-B96F-B43D-C793B653200C}"/>
              </a:ext>
            </a:extLst>
          </p:cNvPr>
          <p:cNvSpPr>
            <a:spLocks noGrp="1"/>
          </p:cNvSpPr>
          <p:nvPr>
            <p:ph type="title"/>
          </p:nvPr>
        </p:nvSpPr>
        <p:spPr>
          <a:xfrm>
            <a:off x="628650" y="772716"/>
            <a:ext cx="7886700" cy="465591"/>
          </a:xfrm>
          <a:prstGeom prst="rect">
            <a:avLst/>
          </a:prstGeom>
        </p:spPr>
        <p:txBody>
          <a:bodyPr/>
          <a:lstStyle>
            <a:lvl1pPr>
              <a:defRPr sz="2800">
                <a:solidFill>
                  <a:schemeClr val="bg1"/>
                </a:solidFill>
                <a:effectLst/>
                <a:latin typeface="Helvetica" pitchFamily="2" charset="0"/>
              </a:defRPr>
            </a:lvl1pPr>
          </a:lstStyle>
          <a:p>
            <a:r>
              <a:rPr lang="sv-SE"/>
              <a:t>Klicka här för att ändra mall för rubrikformat</a:t>
            </a:r>
          </a:p>
        </p:txBody>
      </p:sp>
    </p:spTree>
    <p:extLst>
      <p:ext uri="{BB962C8B-B14F-4D97-AF65-F5344CB8AC3E}">
        <p14:creationId xmlns:p14="http://schemas.microsoft.com/office/powerpoint/2010/main" val="209628975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pic>
        <p:nvPicPr>
          <p:cNvPr id="6" name="Bildobjekt 5" descr="En bild som visar utomhus, person, träd, mark&#10;&#10;Automatiskt genererad beskrivning">
            <a:extLst>
              <a:ext uri="{FF2B5EF4-FFF2-40B4-BE49-F238E27FC236}">
                <a16:creationId xmlns:a16="http://schemas.microsoft.com/office/drawing/2014/main" id="{98D3298D-B3D3-8910-0F00-3B5BB557883E}"/>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Bildobjekt 6">
            <a:extLst>
              <a:ext uri="{FF2B5EF4-FFF2-40B4-BE49-F238E27FC236}">
                <a16:creationId xmlns:a16="http://schemas.microsoft.com/office/drawing/2014/main" id="{694E0940-6DA3-092D-74A1-1664E724D2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
        <p:nvSpPr>
          <p:cNvPr id="4" name="Rubrik 1">
            <a:extLst>
              <a:ext uri="{FF2B5EF4-FFF2-40B4-BE49-F238E27FC236}">
                <a16:creationId xmlns:a16="http://schemas.microsoft.com/office/drawing/2014/main" id="{C83A0664-C999-AAB5-4039-77D5568721DE}"/>
              </a:ext>
            </a:extLst>
          </p:cNvPr>
          <p:cNvSpPr>
            <a:spLocks noGrp="1"/>
          </p:cNvSpPr>
          <p:nvPr>
            <p:ph type="title"/>
          </p:nvPr>
        </p:nvSpPr>
        <p:spPr>
          <a:xfrm>
            <a:off x="628650" y="772716"/>
            <a:ext cx="7886700" cy="465591"/>
          </a:xfrm>
          <a:prstGeom prst="rect">
            <a:avLst/>
          </a:prstGeom>
        </p:spPr>
        <p:txBody>
          <a:bodyPr/>
          <a:lstStyle>
            <a:lvl1pPr>
              <a:defRPr sz="2800">
                <a:solidFill>
                  <a:schemeClr val="bg1"/>
                </a:solidFill>
                <a:effectLst/>
                <a:latin typeface="Helvetica" pitchFamily="2" charset="0"/>
              </a:defRPr>
            </a:lvl1pPr>
          </a:lstStyle>
          <a:p>
            <a:r>
              <a:rPr lang="sv-SE"/>
              <a:t>Klicka här för att ändra mall för rubrikformat</a:t>
            </a:r>
          </a:p>
        </p:txBody>
      </p:sp>
    </p:spTree>
    <p:extLst>
      <p:ext uri="{BB962C8B-B14F-4D97-AF65-F5344CB8AC3E}">
        <p14:creationId xmlns:p14="http://schemas.microsoft.com/office/powerpoint/2010/main" val="2205933856"/>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5">
    <p:spTree>
      <p:nvGrpSpPr>
        <p:cNvPr id="1" name=""/>
        <p:cNvGrpSpPr/>
        <p:nvPr/>
      </p:nvGrpSpPr>
      <p:grpSpPr>
        <a:xfrm>
          <a:off x="0" y="0"/>
          <a:ext cx="0" cy="0"/>
          <a:chOff x="0" y="0"/>
          <a:chExt cx="0" cy="0"/>
        </a:xfrm>
      </p:grpSpPr>
      <p:pic>
        <p:nvPicPr>
          <p:cNvPr id="5" name="Bildobjekt 4" descr="En bild som visar person, inomhus, stående, kontor&#10;&#10;Automatiskt genererad beskrivning">
            <a:extLst>
              <a:ext uri="{FF2B5EF4-FFF2-40B4-BE49-F238E27FC236}">
                <a16:creationId xmlns:a16="http://schemas.microsoft.com/office/drawing/2014/main" id="{04735723-D821-62D4-62AB-34D5CD4708C1}"/>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6" name="Bildobjekt 5">
            <a:extLst>
              <a:ext uri="{FF2B5EF4-FFF2-40B4-BE49-F238E27FC236}">
                <a16:creationId xmlns:a16="http://schemas.microsoft.com/office/drawing/2014/main" id="{9670B17E-3836-B7B1-BFD5-7BA90E5CAB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
        <p:nvSpPr>
          <p:cNvPr id="4" name="Rubrik 1">
            <a:extLst>
              <a:ext uri="{FF2B5EF4-FFF2-40B4-BE49-F238E27FC236}">
                <a16:creationId xmlns:a16="http://schemas.microsoft.com/office/drawing/2014/main" id="{4B600B85-DFFA-2CA2-9AC7-FCC51E9D8FEC}"/>
              </a:ext>
            </a:extLst>
          </p:cNvPr>
          <p:cNvSpPr>
            <a:spLocks noGrp="1"/>
          </p:cNvSpPr>
          <p:nvPr>
            <p:ph type="title"/>
          </p:nvPr>
        </p:nvSpPr>
        <p:spPr>
          <a:xfrm>
            <a:off x="628650" y="772716"/>
            <a:ext cx="7886700" cy="465591"/>
          </a:xfrm>
          <a:prstGeom prst="rect">
            <a:avLst/>
          </a:prstGeom>
        </p:spPr>
        <p:txBody>
          <a:bodyPr/>
          <a:lstStyle>
            <a:lvl1pPr>
              <a:defRPr sz="2800">
                <a:solidFill>
                  <a:schemeClr val="bg1"/>
                </a:solidFill>
                <a:effectLst/>
                <a:latin typeface="Helvetica" pitchFamily="2" charset="0"/>
              </a:defRPr>
            </a:lvl1pPr>
          </a:lstStyle>
          <a:p>
            <a:r>
              <a:rPr lang="sv-SE"/>
              <a:t>Klicka här för att ändra mall för rubrikformat</a:t>
            </a:r>
          </a:p>
        </p:txBody>
      </p:sp>
    </p:spTree>
    <p:extLst>
      <p:ext uri="{BB962C8B-B14F-4D97-AF65-F5344CB8AC3E}">
        <p14:creationId xmlns:p14="http://schemas.microsoft.com/office/powerpoint/2010/main" val="841577620"/>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 1">
    <p:spTree>
      <p:nvGrpSpPr>
        <p:cNvPr id="1" name=""/>
        <p:cNvGrpSpPr/>
        <p:nvPr/>
      </p:nvGrpSpPr>
      <p:grpSpPr>
        <a:xfrm>
          <a:off x="0" y="0"/>
          <a:ext cx="0" cy="0"/>
          <a:chOff x="0" y="0"/>
          <a:chExt cx="0" cy="0"/>
        </a:xfrm>
      </p:grpSpPr>
      <p:pic>
        <p:nvPicPr>
          <p:cNvPr id="6" name="Bildobjekt 5" descr="En bild som visar person, utomhus, kvinna&#10;&#10;Automatiskt genererad beskrivning">
            <a:extLst>
              <a:ext uri="{FF2B5EF4-FFF2-40B4-BE49-F238E27FC236}">
                <a16:creationId xmlns:a16="http://schemas.microsoft.com/office/drawing/2014/main" id="{256F3344-D027-DB56-DB27-890DC8DBEFD1}"/>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6271" y="0"/>
            <a:ext cx="9150112" cy="5143500"/>
          </a:xfrm>
          <a:prstGeom prst="rect">
            <a:avLst/>
          </a:prstGeom>
        </p:spPr>
      </p:pic>
      <p:sp>
        <p:nvSpPr>
          <p:cNvPr id="7" name="Rubrik 1">
            <a:extLst>
              <a:ext uri="{FF2B5EF4-FFF2-40B4-BE49-F238E27FC236}">
                <a16:creationId xmlns:a16="http://schemas.microsoft.com/office/drawing/2014/main" id="{37108746-24E2-D248-81B2-69DA2989FDCB}"/>
              </a:ext>
            </a:extLst>
          </p:cNvPr>
          <p:cNvSpPr>
            <a:spLocks noGrp="1"/>
          </p:cNvSpPr>
          <p:nvPr>
            <p:ph type="title" hasCustomPrompt="1"/>
          </p:nvPr>
        </p:nvSpPr>
        <p:spPr>
          <a:xfrm>
            <a:off x="530038" y="1992613"/>
            <a:ext cx="7886700" cy="1378116"/>
          </a:xfrm>
          <a:prstGeom prst="rect">
            <a:avLst/>
          </a:prstGeom>
        </p:spPr>
        <p:txBody>
          <a:bodyPr/>
          <a:lstStyle>
            <a:lvl1pPr algn="ctr">
              <a:defRPr sz="5000">
                <a:solidFill>
                  <a:schemeClr val="bg1"/>
                </a:solidFill>
                <a:latin typeface="Helvetica" pitchFamily="2" charset="0"/>
                <a:ea typeface="Roboto" panose="02000000000000000000" pitchFamily="2" charset="0"/>
                <a:cs typeface="Roboto" panose="02000000000000000000" pitchFamily="2" charset="0"/>
              </a:defRPr>
            </a:lvl1pPr>
          </a:lstStyle>
          <a:p>
            <a:r>
              <a:rPr lang="sv-SE"/>
              <a:t>Tack!</a:t>
            </a:r>
          </a:p>
        </p:txBody>
      </p:sp>
      <p:pic>
        <p:nvPicPr>
          <p:cNvPr id="8" name="Bildobjekt 7">
            <a:extLst>
              <a:ext uri="{FF2B5EF4-FFF2-40B4-BE49-F238E27FC236}">
                <a16:creationId xmlns:a16="http://schemas.microsoft.com/office/drawing/2014/main" id="{210CABA2-DC5B-E08E-A620-F5752C52D5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3315748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 4">
    <p:spTree>
      <p:nvGrpSpPr>
        <p:cNvPr id="1" name=""/>
        <p:cNvGrpSpPr/>
        <p:nvPr/>
      </p:nvGrpSpPr>
      <p:grpSpPr>
        <a:xfrm>
          <a:off x="0" y="0"/>
          <a:ext cx="0" cy="0"/>
          <a:chOff x="0" y="0"/>
          <a:chExt cx="0" cy="0"/>
        </a:xfrm>
      </p:grpSpPr>
      <p:pic>
        <p:nvPicPr>
          <p:cNvPr id="6" name="Bildobjekt 5" descr="En bild som visar text, person, inomhus&#10;&#10;Automatiskt genererad beskrivning">
            <a:extLst>
              <a:ext uri="{FF2B5EF4-FFF2-40B4-BE49-F238E27FC236}">
                <a16:creationId xmlns:a16="http://schemas.microsoft.com/office/drawing/2014/main" id="{7BC9555E-1FA4-FEF9-436B-855EE18AB1B9}"/>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Rubrik 1">
            <a:extLst>
              <a:ext uri="{FF2B5EF4-FFF2-40B4-BE49-F238E27FC236}">
                <a16:creationId xmlns:a16="http://schemas.microsoft.com/office/drawing/2014/main" id="{37108746-24E2-D248-81B2-69DA2989FDCB}"/>
              </a:ext>
            </a:extLst>
          </p:cNvPr>
          <p:cNvSpPr>
            <a:spLocks noGrp="1"/>
          </p:cNvSpPr>
          <p:nvPr>
            <p:ph type="title" hasCustomPrompt="1"/>
          </p:nvPr>
        </p:nvSpPr>
        <p:spPr>
          <a:xfrm>
            <a:off x="530038" y="1992613"/>
            <a:ext cx="7886700" cy="1378116"/>
          </a:xfrm>
          <a:prstGeom prst="rect">
            <a:avLst/>
          </a:prstGeom>
        </p:spPr>
        <p:txBody>
          <a:bodyPr/>
          <a:lstStyle>
            <a:lvl1pPr algn="ctr">
              <a:defRPr sz="5000">
                <a:solidFill>
                  <a:schemeClr val="bg1"/>
                </a:solidFill>
                <a:latin typeface="Helvetica" pitchFamily="2" charset="0"/>
                <a:ea typeface="Roboto" panose="02000000000000000000" pitchFamily="2" charset="0"/>
                <a:cs typeface="Roboto" panose="02000000000000000000" pitchFamily="2" charset="0"/>
              </a:defRPr>
            </a:lvl1pPr>
          </a:lstStyle>
          <a:p>
            <a:r>
              <a:rPr lang="sv-SE"/>
              <a:t>Tack!</a:t>
            </a:r>
          </a:p>
        </p:txBody>
      </p:sp>
      <p:pic>
        <p:nvPicPr>
          <p:cNvPr id="8" name="Bildobjekt 7">
            <a:extLst>
              <a:ext uri="{FF2B5EF4-FFF2-40B4-BE49-F238E27FC236}">
                <a16:creationId xmlns:a16="http://schemas.microsoft.com/office/drawing/2014/main" id="{278BFEC1-1071-0484-B29F-4E85088B82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91724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4">
    <p:spTree>
      <p:nvGrpSpPr>
        <p:cNvPr id="1" name=""/>
        <p:cNvGrpSpPr/>
        <p:nvPr/>
      </p:nvGrpSpPr>
      <p:grpSpPr>
        <a:xfrm>
          <a:off x="0" y="0"/>
          <a:ext cx="0" cy="0"/>
          <a:chOff x="0" y="0"/>
          <a:chExt cx="0" cy="0"/>
        </a:xfrm>
      </p:grpSpPr>
      <p:pic>
        <p:nvPicPr>
          <p:cNvPr id="4" name="Bildobjekt 3" descr="En bild som visar text, person, inomhus&#10;&#10;Automatiskt genererad beskrivning">
            <a:extLst>
              <a:ext uri="{FF2B5EF4-FFF2-40B4-BE49-F238E27FC236}">
                <a16:creationId xmlns:a16="http://schemas.microsoft.com/office/drawing/2014/main" id="{16AD3E68-1FD1-CF47-A4DE-F8A681A93E2E}"/>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5" name="Bildobjekt 4">
            <a:extLst>
              <a:ext uri="{FF2B5EF4-FFF2-40B4-BE49-F238E27FC236}">
                <a16:creationId xmlns:a16="http://schemas.microsoft.com/office/drawing/2014/main" id="{900B5F15-200D-C20B-0E8F-B9919E8C2575}"/>
              </a:ext>
            </a:extLst>
          </p:cNvPr>
          <p:cNvPicPr>
            <a:picLocks noChangeAspect="1"/>
          </p:cNvPicPr>
          <p:nvPr userDrawn="1"/>
        </p:nvPicPr>
        <p:blipFill>
          <a:blip r:embed="rId3"/>
          <a:stretch>
            <a:fillRect/>
          </a:stretch>
        </p:blipFill>
        <p:spPr>
          <a:xfrm>
            <a:off x="2438400" y="2229442"/>
            <a:ext cx="4385217" cy="684613"/>
          </a:xfrm>
          <a:prstGeom prst="rect">
            <a:avLst/>
          </a:prstGeom>
        </p:spPr>
      </p:pic>
    </p:spTree>
    <p:extLst>
      <p:ext uri="{BB962C8B-B14F-4D97-AF65-F5344CB8AC3E}">
        <p14:creationId xmlns:p14="http://schemas.microsoft.com/office/powerpoint/2010/main" val="368304945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 2">
    <p:spTree>
      <p:nvGrpSpPr>
        <p:cNvPr id="1" name=""/>
        <p:cNvGrpSpPr/>
        <p:nvPr/>
      </p:nvGrpSpPr>
      <p:grpSpPr>
        <a:xfrm>
          <a:off x="0" y="0"/>
          <a:ext cx="0" cy="0"/>
          <a:chOff x="0" y="0"/>
          <a:chExt cx="0" cy="0"/>
        </a:xfrm>
      </p:grpSpPr>
      <p:pic>
        <p:nvPicPr>
          <p:cNvPr id="6" name="Bildobjekt 5" descr="En bild som visar person&#10;&#10;Automatiskt genererad beskrivning">
            <a:extLst>
              <a:ext uri="{FF2B5EF4-FFF2-40B4-BE49-F238E27FC236}">
                <a16:creationId xmlns:a16="http://schemas.microsoft.com/office/drawing/2014/main" id="{F6A7BBDD-FBAE-4EDB-FA7A-BC83D5690C3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 y="0"/>
            <a:ext cx="9144000" cy="5143499"/>
          </a:xfrm>
          <a:prstGeom prst="rect">
            <a:avLst/>
          </a:prstGeom>
        </p:spPr>
      </p:pic>
      <p:sp>
        <p:nvSpPr>
          <p:cNvPr id="7" name="Rubrik 1">
            <a:extLst>
              <a:ext uri="{FF2B5EF4-FFF2-40B4-BE49-F238E27FC236}">
                <a16:creationId xmlns:a16="http://schemas.microsoft.com/office/drawing/2014/main" id="{37108746-24E2-D248-81B2-69DA2989FDCB}"/>
              </a:ext>
            </a:extLst>
          </p:cNvPr>
          <p:cNvSpPr>
            <a:spLocks noGrp="1"/>
          </p:cNvSpPr>
          <p:nvPr>
            <p:ph type="title" hasCustomPrompt="1"/>
          </p:nvPr>
        </p:nvSpPr>
        <p:spPr>
          <a:xfrm>
            <a:off x="530038" y="1992613"/>
            <a:ext cx="7886700" cy="1378116"/>
          </a:xfrm>
          <a:prstGeom prst="rect">
            <a:avLst/>
          </a:prstGeom>
        </p:spPr>
        <p:txBody>
          <a:bodyPr/>
          <a:lstStyle>
            <a:lvl1pPr algn="ctr">
              <a:defRPr sz="5000">
                <a:solidFill>
                  <a:schemeClr val="bg1"/>
                </a:solidFill>
                <a:latin typeface="Helvetica" pitchFamily="2" charset="0"/>
                <a:ea typeface="Roboto" panose="02000000000000000000" pitchFamily="2" charset="0"/>
                <a:cs typeface="Roboto" panose="02000000000000000000" pitchFamily="2" charset="0"/>
              </a:defRPr>
            </a:lvl1pPr>
          </a:lstStyle>
          <a:p>
            <a:r>
              <a:rPr lang="sv-SE"/>
              <a:t>Tack!</a:t>
            </a:r>
          </a:p>
        </p:txBody>
      </p:sp>
      <p:pic>
        <p:nvPicPr>
          <p:cNvPr id="5" name="Bildobjekt 4">
            <a:extLst>
              <a:ext uri="{FF2B5EF4-FFF2-40B4-BE49-F238E27FC236}">
                <a16:creationId xmlns:a16="http://schemas.microsoft.com/office/drawing/2014/main" id="{51129152-EDC5-94B5-77E8-E2D69C485C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4180401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lut 3">
    <p:spTree>
      <p:nvGrpSpPr>
        <p:cNvPr id="1" name=""/>
        <p:cNvGrpSpPr/>
        <p:nvPr/>
      </p:nvGrpSpPr>
      <p:grpSpPr>
        <a:xfrm>
          <a:off x="0" y="0"/>
          <a:ext cx="0" cy="0"/>
          <a:chOff x="0" y="0"/>
          <a:chExt cx="0" cy="0"/>
        </a:xfrm>
      </p:grpSpPr>
      <p:pic>
        <p:nvPicPr>
          <p:cNvPr id="6" name="Bildobjekt 5" descr="En bild som visar utomhus, person, träd, mark&#10;&#10;Automatiskt genererad beskrivning">
            <a:extLst>
              <a:ext uri="{FF2B5EF4-FFF2-40B4-BE49-F238E27FC236}">
                <a16:creationId xmlns:a16="http://schemas.microsoft.com/office/drawing/2014/main" id="{9209653A-2D72-3A53-68BA-7D6FEDF2265C}"/>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Rubrik 1">
            <a:extLst>
              <a:ext uri="{FF2B5EF4-FFF2-40B4-BE49-F238E27FC236}">
                <a16:creationId xmlns:a16="http://schemas.microsoft.com/office/drawing/2014/main" id="{37108746-24E2-D248-81B2-69DA2989FDCB}"/>
              </a:ext>
            </a:extLst>
          </p:cNvPr>
          <p:cNvSpPr>
            <a:spLocks noGrp="1"/>
          </p:cNvSpPr>
          <p:nvPr>
            <p:ph type="title" hasCustomPrompt="1"/>
          </p:nvPr>
        </p:nvSpPr>
        <p:spPr>
          <a:xfrm>
            <a:off x="530038" y="1992613"/>
            <a:ext cx="7886700" cy="1378116"/>
          </a:xfrm>
          <a:prstGeom prst="rect">
            <a:avLst/>
          </a:prstGeom>
        </p:spPr>
        <p:txBody>
          <a:bodyPr/>
          <a:lstStyle>
            <a:lvl1pPr algn="ctr">
              <a:defRPr sz="5000">
                <a:solidFill>
                  <a:schemeClr val="bg1"/>
                </a:solidFill>
                <a:latin typeface="Helvetica" pitchFamily="2" charset="0"/>
                <a:ea typeface="Roboto" panose="02000000000000000000" pitchFamily="2" charset="0"/>
                <a:cs typeface="Roboto" panose="02000000000000000000" pitchFamily="2" charset="0"/>
              </a:defRPr>
            </a:lvl1pPr>
          </a:lstStyle>
          <a:p>
            <a:r>
              <a:rPr lang="sv-SE"/>
              <a:t>Tack!</a:t>
            </a:r>
          </a:p>
        </p:txBody>
      </p:sp>
      <p:pic>
        <p:nvPicPr>
          <p:cNvPr id="8" name="Bildobjekt 7">
            <a:extLst>
              <a:ext uri="{FF2B5EF4-FFF2-40B4-BE49-F238E27FC236}">
                <a16:creationId xmlns:a16="http://schemas.microsoft.com/office/drawing/2014/main" id="{70574A3F-5D61-F534-7B86-A15D0613CF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3957535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vslut 5">
    <p:spTree>
      <p:nvGrpSpPr>
        <p:cNvPr id="1" name=""/>
        <p:cNvGrpSpPr/>
        <p:nvPr/>
      </p:nvGrpSpPr>
      <p:grpSpPr>
        <a:xfrm>
          <a:off x="0" y="0"/>
          <a:ext cx="0" cy="0"/>
          <a:chOff x="0" y="0"/>
          <a:chExt cx="0" cy="0"/>
        </a:xfrm>
      </p:grpSpPr>
      <p:pic>
        <p:nvPicPr>
          <p:cNvPr id="6" name="Bildobjekt 5" descr="En bild som visar person, inomhus, stående, kontor&#10;&#10;Automatiskt genererad beskrivning">
            <a:extLst>
              <a:ext uri="{FF2B5EF4-FFF2-40B4-BE49-F238E27FC236}">
                <a16:creationId xmlns:a16="http://schemas.microsoft.com/office/drawing/2014/main" id="{0CF9EA4C-CFEE-6E97-32CE-0EC771D421A2}"/>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Rubrik 1">
            <a:extLst>
              <a:ext uri="{FF2B5EF4-FFF2-40B4-BE49-F238E27FC236}">
                <a16:creationId xmlns:a16="http://schemas.microsoft.com/office/drawing/2014/main" id="{37108746-24E2-D248-81B2-69DA2989FDCB}"/>
              </a:ext>
            </a:extLst>
          </p:cNvPr>
          <p:cNvSpPr>
            <a:spLocks noGrp="1"/>
          </p:cNvSpPr>
          <p:nvPr>
            <p:ph type="title" hasCustomPrompt="1"/>
          </p:nvPr>
        </p:nvSpPr>
        <p:spPr>
          <a:xfrm>
            <a:off x="530038" y="1992613"/>
            <a:ext cx="7886700" cy="1378116"/>
          </a:xfrm>
          <a:prstGeom prst="rect">
            <a:avLst/>
          </a:prstGeom>
        </p:spPr>
        <p:txBody>
          <a:bodyPr/>
          <a:lstStyle>
            <a:lvl1pPr algn="ctr">
              <a:defRPr sz="5000">
                <a:solidFill>
                  <a:schemeClr val="bg1"/>
                </a:solidFill>
                <a:latin typeface="Helvetica" pitchFamily="2" charset="0"/>
                <a:ea typeface="Roboto" panose="02000000000000000000" pitchFamily="2" charset="0"/>
                <a:cs typeface="Roboto" panose="02000000000000000000" pitchFamily="2" charset="0"/>
              </a:defRPr>
            </a:lvl1pPr>
          </a:lstStyle>
          <a:p>
            <a:r>
              <a:rPr lang="sv-SE"/>
              <a:t>Tack!</a:t>
            </a:r>
          </a:p>
        </p:txBody>
      </p:sp>
      <p:pic>
        <p:nvPicPr>
          <p:cNvPr id="8" name="Bildobjekt 7">
            <a:extLst>
              <a:ext uri="{FF2B5EF4-FFF2-40B4-BE49-F238E27FC236}">
                <a16:creationId xmlns:a16="http://schemas.microsoft.com/office/drawing/2014/main" id="{FCE0BE2C-757D-9C24-F66F-A2F921707A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5809061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dobild 1">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4686765"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b="0" i="0" kern="1200">
                <a:solidFill>
                  <a:schemeClr val="tx1"/>
                </a:solidFill>
                <a:effectLst/>
                <a:latin typeface="Helvetica Light" panose="020B0403020202020204" pitchFamily="34"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1600" b="0" i="0" kern="1200">
                <a:solidFill>
                  <a:schemeClr val="tx1"/>
                </a:solidFill>
                <a:effectLst/>
                <a:latin typeface="Helvetica Light" panose="020B0403020202020204" pitchFamily="34"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1200" b="0" i="0" kern="1200">
                <a:solidFill>
                  <a:schemeClr val="tx1"/>
                </a:solidFill>
                <a:effectLst/>
                <a:latin typeface="Helvetica Light" panose="020B0403020202020204" pitchFamily="34"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800" b="0" i="0" kern="1200">
                <a:solidFill>
                  <a:schemeClr val="tx1"/>
                </a:solidFill>
                <a:effectLst/>
                <a:latin typeface="Helvetica Light" panose="020B0403020202020204" pitchFamily="34"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hasCustomPrompt="1"/>
          </p:nvPr>
        </p:nvSpPr>
        <p:spPr>
          <a:xfrm>
            <a:off x="628650" y="772716"/>
            <a:ext cx="4686765" cy="465591"/>
          </a:xfrm>
          <a:prstGeom prst="rect">
            <a:avLst/>
          </a:prstGeom>
        </p:spPr>
        <p:txBody>
          <a:bodyPr/>
          <a:lstStyle>
            <a:lvl1pPr>
              <a:defRPr sz="2800">
                <a:solidFill>
                  <a:srgbClr val="F4911E"/>
                </a:solidFill>
                <a:effectLst/>
                <a:latin typeface="Helvetica" pitchFamily="2" charset="0"/>
              </a:defRPr>
            </a:lvl1pPr>
          </a:lstStyle>
          <a:p>
            <a:r>
              <a:rPr lang="sv-SE"/>
              <a:t>Klicka för att ändra rubrik</a:t>
            </a:r>
          </a:p>
        </p:txBody>
      </p:sp>
      <p:pic>
        <p:nvPicPr>
          <p:cNvPr id="3" name="Bildobjekt 2" descr="En bild som visar person, utomhus, kvinna&#10;&#10;Automatiskt genererad beskrivning">
            <a:extLst>
              <a:ext uri="{FF2B5EF4-FFF2-40B4-BE49-F238E27FC236}">
                <a16:creationId xmlns:a16="http://schemas.microsoft.com/office/drawing/2014/main" id="{F51DAB58-B6D6-8C67-D641-40467F3537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8"/>
          <a:stretch/>
        </p:blipFill>
        <p:spPr>
          <a:xfrm>
            <a:off x="5734453" y="0"/>
            <a:ext cx="3409547" cy="5121864"/>
          </a:xfrm>
          <a:prstGeom prst="rect">
            <a:avLst/>
          </a:prstGeom>
        </p:spPr>
      </p:pic>
    </p:spTree>
    <p:extLst>
      <p:ext uri="{BB962C8B-B14F-4D97-AF65-F5344CB8AC3E}">
        <p14:creationId xmlns:p14="http://schemas.microsoft.com/office/powerpoint/2010/main" val="2034902502"/>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dobild 2">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4686765"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lang="sv-SE" sz="2000" dirty="0">
                <a:effectLst/>
                <a:latin typeface="Helvetica Light" panose="020B0403020202020204" pitchFamily="34" charset="0"/>
              </a:defRPr>
            </a:lvl1pPr>
            <a:lvl2pPr marL="742950" indent="-285750" algn="l" defTabSz="457200" rtl="0" eaLnBrk="1" latinLnBrk="0" hangingPunct="1">
              <a:spcBef>
                <a:spcPct val="20000"/>
              </a:spcBef>
              <a:buFont typeface="Arial"/>
              <a:buChar char="–"/>
              <a:defRPr lang="sv-SE" sz="1600" dirty="0">
                <a:effectLst/>
                <a:latin typeface="Helvetica Light" panose="020B0403020202020204" pitchFamily="34" charset="0"/>
              </a:defRPr>
            </a:lvl2pPr>
            <a:lvl3pPr marL="1143000" indent="-228600" algn="l" defTabSz="457200" rtl="0" eaLnBrk="1" latinLnBrk="0" hangingPunct="1">
              <a:spcBef>
                <a:spcPct val="20000"/>
              </a:spcBef>
              <a:buFont typeface="Arial"/>
              <a:buChar char="•"/>
              <a:defRPr lang="sv-SE" sz="1200" dirty="0">
                <a:effectLst/>
                <a:latin typeface="Helvetica Light" panose="020B0403020202020204" pitchFamily="34" charset="0"/>
              </a:defRPr>
            </a:lvl3pPr>
            <a:lvl4pPr marL="1600200" indent="-228600" algn="l" defTabSz="457200" rtl="0" eaLnBrk="1" latinLnBrk="0" hangingPunct="1">
              <a:spcBef>
                <a:spcPct val="20000"/>
              </a:spcBef>
              <a:buFont typeface="Arial"/>
              <a:buChar char="–"/>
              <a:defRPr lang="sv-SE" sz="800" dirty="0">
                <a:effectLst/>
                <a:latin typeface="Helvetica Light" panose="020B0403020202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hasCustomPrompt="1"/>
          </p:nvPr>
        </p:nvSpPr>
        <p:spPr>
          <a:xfrm>
            <a:off x="628650" y="772716"/>
            <a:ext cx="4686765" cy="465591"/>
          </a:xfrm>
          <a:prstGeom prst="rect">
            <a:avLst/>
          </a:prstGeom>
        </p:spPr>
        <p:txBody>
          <a:bodyPr/>
          <a:lstStyle>
            <a:lvl1pPr>
              <a:defRPr sz="2800">
                <a:solidFill>
                  <a:srgbClr val="F4911E"/>
                </a:solidFill>
                <a:effectLst/>
                <a:latin typeface="Helvetica" pitchFamily="2" charset="0"/>
              </a:defRPr>
            </a:lvl1pPr>
          </a:lstStyle>
          <a:p>
            <a:r>
              <a:rPr lang="sv-SE"/>
              <a:t>Klicka för att ändra rubrik</a:t>
            </a:r>
          </a:p>
        </p:txBody>
      </p:sp>
      <p:pic>
        <p:nvPicPr>
          <p:cNvPr id="5" name="Bildobjekt 4" descr="En bild som visar text, person, inomhus&#10;&#10;Automatiskt genererad beskrivning">
            <a:extLst>
              <a:ext uri="{FF2B5EF4-FFF2-40B4-BE49-F238E27FC236}">
                <a16:creationId xmlns:a16="http://schemas.microsoft.com/office/drawing/2014/main" id="{830F03C6-5E86-814C-D826-1FE6F43DB5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34451" y="0"/>
            <a:ext cx="3409549" cy="5115697"/>
          </a:xfrm>
          <a:prstGeom prst="rect">
            <a:avLst/>
          </a:prstGeom>
        </p:spPr>
      </p:pic>
    </p:spTree>
    <p:extLst>
      <p:ext uri="{BB962C8B-B14F-4D97-AF65-F5344CB8AC3E}">
        <p14:creationId xmlns:p14="http://schemas.microsoft.com/office/powerpoint/2010/main" val="380005583"/>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dobild 3">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4686765"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lang="sv-SE" sz="2000" dirty="0">
                <a:effectLst/>
                <a:latin typeface="Helvetica Light" panose="020B0403020202020204" pitchFamily="34" charset="0"/>
              </a:defRPr>
            </a:lvl1pPr>
            <a:lvl2pPr marL="742950" indent="-285750" algn="l" defTabSz="457200" rtl="0" eaLnBrk="1" latinLnBrk="0" hangingPunct="1">
              <a:spcBef>
                <a:spcPct val="20000"/>
              </a:spcBef>
              <a:buFont typeface="Arial"/>
              <a:buChar char="–"/>
              <a:defRPr lang="sv-SE" sz="1600" dirty="0">
                <a:effectLst/>
                <a:latin typeface="Helvetica Light" panose="020B0403020202020204" pitchFamily="34" charset="0"/>
              </a:defRPr>
            </a:lvl2pPr>
            <a:lvl3pPr marL="1143000" indent="-228600" algn="l" defTabSz="457200" rtl="0" eaLnBrk="1" latinLnBrk="0" hangingPunct="1">
              <a:spcBef>
                <a:spcPct val="20000"/>
              </a:spcBef>
              <a:buFont typeface="Arial"/>
              <a:buChar char="•"/>
              <a:defRPr lang="sv-SE" sz="1200" dirty="0">
                <a:effectLst/>
                <a:latin typeface="Helvetica Light" panose="020B0403020202020204" pitchFamily="34" charset="0"/>
              </a:defRPr>
            </a:lvl3pPr>
            <a:lvl4pPr marL="1600200" indent="-228600" algn="l" defTabSz="457200" rtl="0" eaLnBrk="1" latinLnBrk="0" hangingPunct="1">
              <a:spcBef>
                <a:spcPct val="20000"/>
              </a:spcBef>
              <a:buFont typeface="Arial"/>
              <a:buChar char="–"/>
              <a:defRPr lang="sv-SE" sz="800" dirty="0">
                <a:effectLst/>
                <a:latin typeface="Helvetica Light" panose="020B0403020202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hasCustomPrompt="1"/>
          </p:nvPr>
        </p:nvSpPr>
        <p:spPr>
          <a:xfrm>
            <a:off x="628650" y="772716"/>
            <a:ext cx="4686765" cy="465591"/>
          </a:xfrm>
          <a:prstGeom prst="rect">
            <a:avLst/>
          </a:prstGeom>
        </p:spPr>
        <p:txBody>
          <a:bodyPr/>
          <a:lstStyle>
            <a:lvl1pPr>
              <a:defRPr sz="2800">
                <a:solidFill>
                  <a:srgbClr val="F4911E"/>
                </a:solidFill>
                <a:effectLst/>
                <a:latin typeface="Helvetica" pitchFamily="2" charset="0"/>
              </a:defRPr>
            </a:lvl1pPr>
          </a:lstStyle>
          <a:p>
            <a:r>
              <a:rPr lang="sv-SE"/>
              <a:t>Klicka för att ändra rubrik</a:t>
            </a:r>
          </a:p>
        </p:txBody>
      </p:sp>
      <p:pic>
        <p:nvPicPr>
          <p:cNvPr id="5" name="Bildobjekt 4" descr="En bild som visar person&#10;&#10;Automatiskt genererad beskrivning">
            <a:extLst>
              <a:ext uri="{FF2B5EF4-FFF2-40B4-BE49-F238E27FC236}">
                <a16:creationId xmlns:a16="http://schemas.microsoft.com/office/drawing/2014/main" id="{9778386E-A82F-717A-4AF7-D2D1F78EC7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34453" y="0"/>
            <a:ext cx="3409548" cy="5115697"/>
          </a:xfrm>
          <a:prstGeom prst="rect">
            <a:avLst/>
          </a:prstGeom>
        </p:spPr>
      </p:pic>
    </p:spTree>
    <p:extLst>
      <p:ext uri="{BB962C8B-B14F-4D97-AF65-F5344CB8AC3E}">
        <p14:creationId xmlns:p14="http://schemas.microsoft.com/office/powerpoint/2010/main" val="2163347474"/>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idobild 1">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4686765"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b="0" i="0" kern="1200">
                <a:solidFill>
                  <a:schemeClr val="tx1"/>
                </a:solidFill>
                <a:effectLst/>
                <a:latin typeface="Helvetica Light" panose="020B0403020202020204" pitchFamily="34"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1600" b="0" i="0" kern="1200">
                <a:solidFill>
                  <a:schemeClr val="tx1"/>
                </a:solidFill>
                <a:effectLst/>
                <a:latin typeface="Helvetica Light" panose="020B0403020202020204" pitchFamily="34"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1200" b="0" i="0" kern="1200">
                <a:solidFill>
                  <a:schemeClr val="tx1"/>
                </a:solidFill>
                <a:effectLst/>
                <a:latin typeface="Helvetica Light" panose="020B0403020202020204" pitchFamily="34"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800" b="0" i="0" kern="1200">
                <a:solidFill>
                  <a:schemeClr val="tx1"/>
                </a:solidFill>
                <a:effectLst/>
                <a:latin typeface="Helvetica Light" panose="020B0403020202020204" pitchFamily="34"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hasCustomPrompt="1"/>
          </p:nvPr>
        </p:nvSpPr>
        <p:spPr>
          <a:xfrm>
            <a:off x="628650" y="772716"/>
            <a:ext cx="4686765" cy="465591"/>
          </a:xfrm>
          <a:prstGeom prst="rect">
            <a:avLst/>
          </a:prstGeom>
        </p:spPr>
        <p:txBody>
          <a:bodyPr/>
          <a:lstStyle>
            <a:lvl1pPr>
              <a:defRPr sz="2800">
                <a:solidFill>
                  <a:srgbClr val="F4911E"/>
                </a:solidFill>
                <a:effectLst/>
                <a:latin typeface="Helvetica" pitchFamily="2" charset="0"/>
              </a:defRPr>
            </a:lvl1pPr>
          </a:lstStyle>
          <a:p>
            <a:r>
              <a:rPr lang="sv-SE"/>
              <a:t>Klicka för att ändra rubrik</a:t>
            </a:r>
          </a:p>
        </p:txBody>
      </p:sp>
      <p:pic>
        <p:nvPicPr>
          <p:cNvPr id="5" name="Bildobjekt 4" descr="En bild som visar utomhus, person, träd, mark&#10;&#10;Automatiskt genererad beskrivning">
            <a:extLst>
              <a:ext uri="{FF2B5EF4-FFF2-40B4-BE49-F238E27FC236}">
                <a16:creationId xmlns:a16="http://schemas.microsoft.com/office/drawing/2014/main" id="{361CBE94-F00A-8DDC-57F8-F382258B7B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34453" y="0"/>
            <a:ext cx="3409547" cy="5121864"/>
          </a:xfrm>
          <a:prstGeom prst="rect">
            <a:avLst/>
          </a:prstGeom>
        </p:spPr>
      </p:pic>
    </p:spTree>
    <p:extLst>
      <p:ext uri="{BB962C8B-B14F-4D97-AF65-F5344CB8AC3E}">
        <p14:creationId xmlns:p14="http://schemas.microsoft.com/office/powerpoint/2010/main" val="61636836"/>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obild 4">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4686765"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lang="sv-SE" sz="2000" dirty="0">
                <a:effectLst/>
                <a:latin typeface="Helvetica Light" panose="020B0403020202020204" pitchFamily="34" charset="0"/>
              </a:defRPr>
            </a:lvl1pPr>
            <a:lvl2pPr marL="742950" indent="-285750" algn="l" defTabSz="457200" rtl="0" eaLnBrk="1" latinLnBrk="0" hangingPunct="1">
              <a:spcBef>
                <a:spcPct val="20000"/>
              </a:spcBef>
              <a:buFont typeface="Arial"/>
              <a:buChar char="–"/>
              <a:defRPr lang="sv-SE" sz="1600" dirty="0">
                <a:effectLst/>
                <a:latin typeface="Helvetica Light" panose="020B0403020202020204" pitchFamily="34" charset="0"/>
              </a:defRPr>
            </a:lvl2pPr>
            <a:lvl3pPr marL="1143000" indent="-228600" algn="l" defTabSz="457200" rtl="0" eaLnBrk="1" latinLnBrk="0" hangingPunct="1">
              <a:spcBef>
                <a:spcPct val="20000"/>
              </a:spcBef>
              <a:buFont typeface="Arial"/>
              <a:buChar char="•"/>
              <a:defRPr lang="sv-SE" sz="1200" dirty="0">
                <a:effectLst/>
                <a:latin typeface="Helvetica Light" panose="020B0403020202020204" pitchFamily="34" charset="0"/>
              </a:defRPr>
            </a:lvl3pPr>
            <a:lvl4pPr marL="1600200" indent="-228600" algn="l" defTabSz="457200" rtl="0" eaLnBrk="1" latinLnBrk="0" hangingPunct="1">
              <a:spcBef>
                <a:spcPct val="20000"/>
              </a:spcBef>
              <a:buFont typeface="Arial"/>
              <a:buChar char="–"/>
              <a:defRPr lang="sv-SE" sz="800" dirty="0">
                <a:effectLst/>
                <a:latin typeface="Helvetica Light" panose="020B0403020202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hasCustomPrompt="1"/>
          </p:nvPr>
        </p:nvSpPr>
        <p:spPr>
          <a:xfrm>
            <a:off x="628650" y="772716"/>
            <a:ext cx="4686765" cy="465591"/>
          </a:xfrm>
          <a:prstGeom prst="rect">
            <a:avLst/>
          </a:prstGeom>
        </p:spPr>
        <p:txBody>
          <a:bodyPr/>
          <a:lstStyle>
            <a:lvl1pPr>
              <a:defRPr sz="2800">
                <a:solidFill>
                  <a:srgbClr val="F4911E"/>
                </a:solidFill>
                <a:effectLst/>
                <a:latin typeface="Helvetica" pitchFamily="2" charset="0"/>
              </a:defRPr>
            </a:lvl1pPr>
          </a:lstStyle>
          <a:p>
            <a:r>
              <a:rPr lang="sv-SE"/>
              <a:t>Klicka för att ändra rubrik</a:t>
            </a:r>
          </a:p>
        </p:txBody>
      </p:sp>
      <p:pic>
        <p:nvPicPr>
          <p:cNvPr id="5" name="Bildobjekt 4" descr="En bild som visar person, inomhus, stående, kontor&#10;&#10;Automatiskt genererad beskrivning">
            <a:extLst>
              <a:ext uri="{FF2B5EF4-FFF2-40B4-BE49-F238E27FC236}">
                <a16:creationId xmlns:a16="http://schemas.microsoft.com/office/drawing/2014/main" id="{B37021B2-F23F-732E-9DAB-2D4F0EAF32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34452" y="0"/>
            <a:ext cx="3409548" cy="5115697"/>
          </a:xfrm>
          <a:prstGeom prst="rect">
            <a:avLst/>
          </a:prstGeom>
        </p:spPr>
      </p:pic>
    </p:spTree>
    <p:extLst>
      <p:ext uri="{BB962C8B-B14F-4D97-AF65-F5344CB8AC3E}">
        <p14:creationId xmlns:p14="http://schemas.microsoft.com/office/powerpoint/2010/main" val="871058049"/>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sv-SE"/>
              <a:t>Klicka här för att ändra format</a:t>
            </a:r>
          </a:p>
        </p:txBody>
      </p:sp>
      <p:sp>
        <p:nvSpPr>
          <p:cNvPr id="3" name="Underrubrik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p>
        </p:txBody>
      </p:sp>
    </p:spTree>
    <p:extLst>
      <p:ext uri="{BB962C8B-B14F-4D97-AF65-F5344CB8AC3E}">
        <p14:creationId xmlns:p14="http://schemas.microsoft.com/office/powerpoint/2010/main" val="19306835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Abstrakt 1">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7886700"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b="0" i="0" kern="1200">
                <a:solidFill>
                  <a:schemeClr val="tx1"/>
                </a:solidFill>
                <a:effectLst/>
                <a:latin typeface="Helvetica Light" panose="020B0403020202020204" pitchFamily="34"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1600" b="0" i="0" kern="1200">
                <a:solidFill>
                  <a:schemeClr val="tx1"/>
                </a:solidFill>
                <a:effectLst/>
                <a:latin typeface="Helvetica Light" panose="020B0403020202020204" pitchFamily="34"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1200" b="0" i="0" kern="1200">
                <a:solidFill>
                  <a:schemeClr val="tx1"/>
                </a:solidFill>
                <a:effectLst/>
                <a:latin typeface="Helvetica Light" panose="020B0403020202020204" pitchFamily="34"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800" b="0" i="0" kern="1200">
                <a:solidFill>
                  <a:schemeClr val="tx1"/>
                </a:solidFill>
                <a:effectLst/>
                <a:latin typeface="Helvetica Light" panose="020B0403020202020204" pitchFamily="34"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p:nvPr>
        </p:nvSpPr>
        <p:spPr>
          <a:xfrm>
            <a:off x="628650" y="772716"/>
            <a:ext cx="7886700" cy="465591"/>
          </a:xfrm>
          <a:prstGeom prst="rect">
            <a:avLst/>
          </a:prstGeom>
        </p:spPr>
        <p:txBody>
          <a:bodyPr/>
          <a:lstStyle>
            <a:lvl1pPr>
              <a:defRPr sz="2800">
                <a:solidFill>
                  <a:srgbClr val="F4911E"/>
                </a:solidFill>
                <a:effectLst/>
                <a:latin typeface="Helvetica" pitchFamily="2" charset="0"/>
              </a:defRPr>
            </a:lvl1pPr>
          </a:lstStyle>
          <a:p>
            <a:r>
              <a:rPr lang="sv-SE"/>
              <a:t>Klicka här för att ändra mall för rubrikformat</a:t>
            </a:r>
          </a:p>
        </p:txBody>
      </p:sp>
    </p:spTree>
    <p:extLst>
      <p:ext uri="{BB962C8B-B14F-4D97-AF65-F5344CB8AC3E}">
        <p14:creationId xmlns:p14="http://schemas.microsoft.com/office/powerpoint/2010/main" val="279573773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5" name="Bildobjekt 4" descr="En bild som visar person&#10;&#10;Automatiskt genererad beskrivning">
            <a:extLst>
              <a:ext uri="{FF2B5EF4-FFF2-40B4-BE49-F238E27FC236}">
                <a16:creationId xmlns:a16="http://schemas.microsoft.com/office/drawing/2014/main" id="{D8519613-D25D-6342-148C-ED697CA82483}"/>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1" y="0"/>
            <a:ext cx="9144000" cy="5143499"/>
          </a:xfrm>
          <a:prstGeom prst="rect">
            <a:avLst/>
          </a:prstGeom>
        </p:spPr>
      </p:pic>
      <p:pic>
        <p:nvPicPr>
          <p:cNvPr id="6" name="Bildobjekt 5">
            <a:extLst>
              <a:ext uri="{FF2B5EF4-FFF2-40B4-BE49-F238E27FC236}">
                <a16:creationId xmlns:a16="http://schemas.microsoft.com/office/drawing/2014/main" id="{183445FB-0286-C7A8-9BC1-61DEA3A24B11}"/>
              </a:ext>
            </a:extLst>
          </p:cNvPr>
          <p:cNvPicPr>
            <a:picLocks noChangeAspect="1"/>
          </p:cNvPicPr>
          <p:nvPr userDrawn="1"/>
        </p:nvPicPr>
        <p:blipFill>
          <a:blip r:embed="rId3"/>
          <a:stretch>
            <a:fillRect/>
          </a:stretch>
        </p:blipFill>
        <p:spPr>
          <a:xfrm>
            <a:off x="2438400" y="2229442"/>
            <a:ext cx="4385217" cy="684613"/>
          </a:xfrm>
          <a:prstGeom prst="rect">
            <a:avLst/>
          </a:prstGeom>
        </p:spPr>
      </p:pic>
    </p:spTree>
    <p:extLst>
      <p:ext uri="{BB962C8B-B14F-4D97-AF65-F5344CB8AC3E}">
        <p14:creationId xmlns:p14="http://schemas.microsoft.com/office/powerpoint/2010/main" val="1811876037"/>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Vit 1">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7886700"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b="0" i="0" kern="1200">
                <a:solidFill>
                  <a:schemeClr val="tx1"/>
                </a:solidFill>
                <a:effectLst/>
                <a:latin typeface="Helvetica Light" panose="020B0403020202020204" pitchFamily="34"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1600" b="0" i="0" kern="1200">
                <a:solidFill>
                  <a:schemeClr val="tx1"/>
                </a:solidFill>
                <a:effectLst/>
                <a:latin typeface="Helvetica Light" panose="020B0403020202020204" pitchFamily="34"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1200" b="0" i="0" kern="1200">
                <a:solidFill>
                  <a:schemeClr val="tx1"/>
                </a:solidFill>
                <a:effectLst/>
                <a:latin typeface="Helvetica Light" panose="020B0403020202020204" pitchFamily="34"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800" b="0" i="0" kern="1200">
                <a:solidFill>
                  <a:schemeClr val="tx1"/>
                </a:solidFill>
                <a:effectLst/>
                <a:latin typeface="Helvetica Light" panose="020B0403020202020204" pitchFamily="34"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p:nvPr>
        </p:nvSpPr>
        <p:spPr>
          <a:xfrm>
            <a:off x="628650" y="772716"/>
            <a:ext cx="7886700" cy="465591"/>
          </a:xfrm>
          <a:prstGeom prst="rect">
            <a:avLst/>
          </a:prstGeom>
        </p:spPr>
        <p:txBody>
          <a:bodyPr/>
          <a:lstStyle>
            <a:lvl1pPr>
              <a:defRPr sz="2800">
                <a:solidFill>
                  <a:srgbClr val="F4911E"/>
                </a:solidFill>
                <a:effectLst/>
                <a:latin typeface="Helvetica" pitchFamily="2" charset="0"/>
              </a:defRPr>
            </a:lvl1pPr>
          </a:lstStyle>
          <a:p>
            <a:r>
              <a:rPr lang="sv-SE"/>
              <a:t>Klicka här för att ändra mall för rubrikformat</a:t>
            </a:r>
          </a:p>
        </p:txBody>
      </p:sp>
    </p:spTree>
    <p:extLst>
      <p:ext uri="{BB962C8B-B14F-4D97-AF65-F5344CB8AC3E}">
        <p14:creationId xmlns:p14="http://schemas.microsoft.com/office/powerpoint/2010/main" val="3775133662"/>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dobild 1">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1" y="1438039"/>
            <a:ext cx="4686765" cy="3394472"/>
          </a:xfrm>
          <a:prstGeom prst="rect">
            <a:avLst/>
          </a:prstGeom>
        </p:spPr>
        <p:txBody>
          <a:bodyPr vert="horz" lIns="91440" tIns="45720" rIns="91440" bIns="45720" rtlCol="0">
            <a:normAutofit/>
          </a:bodyPr>
          <a:lstStyle>
            <a:lvl1pPr marL="342892" indent="-342892" algn="l" defTabSz="457189" rtl="0" eaLnBrk="1" latinLnBrk="0" hangingPunct="1">
              <a:spcBef>
                <a:spcPct val="20000"/>
              </a:spcBef>
              <a:buFont typeface="Arial"/>
              <a:buChar char="•"/>
              <a:defRPr sz="2000" b="0" i="0" kern="1200">
                <a:solidFill>
                  <a:schemeClr val="tx1"/>
                </a:solidFill>
                <a:effectLst/>
                <a:latin typeface="Helvetica Light" panose="020B0403020202020204" pitchFamily="34" charset="0"/>
                <a:ea typeface="Roboto Light" panose="02000000000000000000" pitchFamily="2" charset="0"/>
                <a:cs typeface="Arial"/>
              </a:defRPr>
            </a:lvl1pPr>
            <a:lvl2pPr marL="742931" indent="-285743" algn="l" defTabSz="457189" rtl="0" eaLnBrk="1" latinLnBrk="0" hangingPunct="1">
              <a:spcBef>
                <a:spcPct val="20000"/>
              </a:spcBef>
              <a:buFont typeface="Arial"/>
              <a:buChar char="–"/>
              <a:defRPr sz="1600" b="0" i="0" kern="1200">
                <a:solidFill>
                  <a:schemeClr val="tx1"/>
                </a:solidFill>
                <a:effectLst/>
                <a:latin typeface="Helvetica Light" panose="020B0403020202020204" pitchFamily="34" charset="0"/>
                <a:ea typeface="Roboto Light" panose="02000000000000000000" pitchFamily="2" charset="0"/>
                <a:cs typeface="Arial"/>
              </a:defRPr>
            </a:lvl2pPr>
            <a:lvl3pPr marL="1142972" indent="-228594" algn="l" defTabSz="457189" rtl="0" eaLnBrk="1" latinLnBrk="0" hangingPunct="1">
              <a:spcBef>
                <a:spcPct val="20000"/>
              </a:spcBef>
              <a:buFont typeface="Arial"/>
              <a:buChar char="•"/>
              <a:defRPr sz="1200" b="0" i="0" kern="1200">
                <a:solidFill>
                  <a:schemeClr val="tx1"/>
                </a:solidFill>
                <a:effectLst/>
                <a:latin typeface="Helvetica Light" panose="020B0403020202020204" pitchFamily="34" charset="0"/>
                <a:ea typeface="Roboto Light" panose="02000000000000000000" pitchFamily="2" charset="0"/>
                <a:cs typeface="Arial"/>
              </a:defRPr>
            </a:lvl3pPr>
            <a:lvl4pPr marL="1600160" indent="-228594" algn="l" defTabSz="457189" rtl="0" eaLnBrk="1" latinLnBrk="0" hangingPunct="1">
              <a:spcBef>
                <a:spcPct val="20000"/>
              </a:spcBef>
              <a:buFont typeface="Arial"/>
              <a:buChar char="–"/>
              <a:defRPr sz="800" b="0" i="0" kern="1200">
                <a:solidFill>
                  <a:schemeClr val="tx1"/>
                </a:solidFill>
                <a:effectLst/>
                <a:latin typeface="Helvetica Light" panose="020B0403020202020204" pitchFamily="34" charset="0"/>
                <a:ea typeface="Roboto Light" panose="02000000000000000000" pitchFamily="2" charset="0"/>
                <a:cs typeface="Arial"/>
              </a:defRPr>
            </a:lvl4pPr>
            <a:lvl5pPr marL="2057348" indent="-228594" algn="l" defTabSz="457189"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hasCustomPrompt="1"/>
          </p:nvPr>
        </p:nvSpPr>
        <p:spPr>
          <a:xfrm>
            <a:off x="628651" y="772717"/>
            <a:ext cx="4686765" cy="465591"/>
          </a:xfrm>
          <a:prstGeom prst="rect">
            <a:avLst/>
          </a:prstGeom>
        </p:spPr>
        <p:txBody>
          <a:bodyPr/>
          <a:lstStyle>
            <a:lvl1pPr>
              <a:defRPr sz="2800">
                <a:solidFill>
                  <a:srgbClr val="F4911E"/>
                </a:solidFill>
                <a:effectLst/>
                <a:latin typeface="Helvetica" pitchFamily="2" charset="0"/>
              </a:defRPr>
            </a:lvl1pPr>
          </a:lstStyle>
          <a:p>
            <a:r>
              <a:rPr lang="sv-SE"/>
              <a:t>Klicka för att ändra rubrik</a:t>
            </a:r>
          </a:p>
        </p:txBody>
      </p:sp>
      <p:pic>
        <p:nvPicPr>
          <p:cNvPr id="3" name="Bildobjekt 2" descr="En bild som visar person, utomhus, kvinna&#10;&#10;Automatiskt genererad beskrivning">
            <a:extLst>
              <a:ext uri="{FF2B5EF4-FFF2-40B4-BE49-F238E27FC236}">
                <a16:creationId xmlns:a16="http://schemas.microsoft.com/office/drawing/2014/main" id="{F51DAB58-B6D6-8C67-D641-40467F3537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8"/>
          <a:stretch/>
        </p:blipFill>
        <p:spPr>
          <a:xfrm>
            <a:off x="5734454" y="0"/>
            <a:ext cx="3409547" cy="5121864"/>
          </a:xfrm>
          <a:prstGeom prst="rect">
            <a:avLst/>
          </a:prstGeom>
        </p:spPr>
      </p:pic>
    </p:spTree>
    <p:extLst>
      <p:ext uri="{BB962C8B-B14F-4D97-AF65-F5344CB8AC3E}">
        <p14:creationId xmlns:p14="http://schemas.microsoft.com/office/powerpoint/2010/main" val="3034108273"/>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dobild 2">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1" y="1438039"/>
            <a:ext cx="4686765" cy="3394472"/>
          </a:xfrm>
          <a:prstGeom prst="rect">
            <a:avLst/>
          </a:prstGeom>
        </p:spPr>
        <p:txBody>
          <a:bodyPr vert="horz" lIns="91440" tIns="45720" rIns="91440" bIns="45720" rtlCol="0">
            <a:normAutofit/>
          </a:bodyPr>
          <a:lstStyle>
            <a:lvl1pPr marL="342892" indent="-342892" algn="l" defTabSz="457189" rtl="0" eaLnBrk="1" latinLnBrk="0" hangingPunct="1">
              <a:spcBef>
                <a:spcPct val="20000"/>
              </a:spcBef>
              <a:buFont typeface="Arial"/>
              <a:buChar char="•"/>
              <a:defRPr lang="sv-SE" sz="2000" dirty="0">
                <a:effectLst/>
                <a:latin typeface="Helvetica Light" panose="020B0403020202020204" pitchFamily="34" charset="0"/>
              </a:defRPr>
            </a:lvl1pPr>
            <a:lvl2pPr marL="742931" indent="-285743" algn="l" defTabSz="457189" rtl="0" eaLnBrk="1" latinLnBrk="0" hangingPunct="1">
              <a:spcBef>
                <a:spcPct val="20000"/>
              </a:spcBef>
              <a:buFont typeface="Arial"/>
              <a:buChar char="–"/>
              <a:defRPr lang="sv-SE" sz="1600" dirty="0">
                <a:effectLst/>
                <a:latin typeface="Helvetica Light" panose="020B0403020202020204" pitchFamily="34" charset="0"/>
              </a:defRPr>
            </a:lvl2pPr>
            <a:lvl3pPr marL="1142972" indent="-228594" algn="l" defTabSz="457189" rtl="0" eaLnBrk="1" latinLnBrk="0" hangingPunct="1">
              <a:spcBef>
                <a:spcPct val="20000"/>
              </a:spcBef>
              <a:buFont typeface="Arial"/>
              <a:buChar char="•"/>
              <a:defRPr lang="sv-SE" sz="1200" dirty="0">
                <a:effectLst/>
                <a:latin typeface="Helvetica Light" panose="020B0403020202020204" pitchFamily="34" charset="0"/>
              </a:defRPr>
            </a:lvl3pPr>
            <a:lvl4pPr marL="1600160" indent="-228594" algn="l" defTabSz="457189" rtl="0" eaLnBrk="1" latinLnBrk="0" hangingPunct="1">
              <a:spcBef>
                <a:spcPct val="20000"/>
              </a:spcBef>
              <a:buFont typeface="Arial"/>
              <a:buChar char="–"/>
              <a:defRPr lang="sv-SE" sz="800" dirty="0">
                <a:effectLst/>
                <a:latin typeface="Helvetica Light" panose="020B0403020202020204" pitchFamily="34" charset="0"/>
              </a:defRPr>
            </a:lvl4pPr>
            <a:lvl5pPr marL="2057348" indent="-228594" algn="l" defTabSz="457189"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hasCustomPrompt="1"/>
          </p:nvPr>
        </p:nvSpPr>
        <p:spPr>
          <a:xfrm>
            <a:off x="628651" y="772717"/>
            <a:ext cx="4686765" cy="465591"/>
          </a:xfrm>
          <a:prstGeom prst="rect">
            <a:avLst/>
          </a:prstGeom>
        </p:spPr>
        <p:txBody>
          <a:bodyPr/>
          <a:lstStyle>
            <a:lvl1pPr>
              <a:defRPr sz="2800">
                <a:solidFill>
                  <a:srgbClr val="F4911E"/>
                </a:solidFill>
                <a:effectLst/>
                <a:latin typeface="Helvetica" pitchFamily="2" charset="0"/>
              </a:defRPr>
            </a:lvl1pPr>
          </a:lstStyle>
          <a:p>
            <a:r>
              <a:rPr lang="sv-SE"/>
              <a:t>Klicka för att ändra rubrik</a:t>
            </a:r>
          </a:p>
        </p:txBody>
      </p:sp>
      <p:pic>
        <p:nvPicPr>
          <p:cNvPr id="5" name="Bildobjekt 4" descr="En bild som visar text, person, inomhus&#10;&#10;Automatiskt genererad beskrivning">
            <a:extLst>
              <a:ext uri="{FF2B5EF4-FFF2-40B4-BE49-F238E27FC236}">
                <a16:creationId xmlns:a16="http://schemas.microsoft.com/office/drawing/2014/main" id="{830F03C6-5E86-814C-D826-1FE6F43DB5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34452" y="1"/>
            <a:ext cx="3409549" cy="5115697"/>
          </a:xfrm>
          <a:prstGeom prst="rect">
            <a:avLst/>
          </a:prstGeom>
        </p:spPr>
      </p:pic>
    </p:spTree>
    <p:extLst>
      <p:ext uri="{BB962C8B-B14F-4D97-AF65-F5344CB8AC3E}">
        <p14:creationId xmlns:p14="http://schemas.microsoft.com/office/powerpoint/2010/main" val="513581797"/>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dobild 3">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1" y="1438039"/>
            <a:ext cx="4686765" cy="3394472"/>
          </a:xfrm>
          <a:prstGeom prst="rect">
            <a:avLst/>
          </a:prstGeom>
        </p:spPr>
        <p:txBody>
          <a:bodyPr vert="horz" lIns="91440" tIns="45720" rIns="91440" bIns="45720" rtlCol="0">
            <a:normAutofit/>
          </a:bodyPr>
          <a:lstStyle>
            <a:lvl1pPr marL="342892" indent="-342892" algn="l" defTabSz="457189" rtl="0" eaLnBrk="1" latinLnBrk="0" hangingPunct="1">
              <a:spcBef>
                <a:spcPct val="20000"/>
              </a:spcBef>
              <a:buFont typeface="Arial"/>
              <a:buChar char="•"/>
              <a:defRPr lang="sv-SE" sz="2000" dirty="0">
                <a:effectLst/>
                <a:latin typeface="Helvetica Light" panose="020B0403020202020204" pitchFamily="34" charset="0"/>
              </a:defRPr>
            </a:lvl1pPr>
            <a:lvl2pPr marL="742931" indent="-285743" algn="l" defTabSz="457189" rtl="0" eaLnBrk="1" latinLnBrk="0" hangingPunct="1">
              <a:spcBef>
                <a:spcPct val="20000"/>
              </a:spcBef>
              <a:buFont typeface="Arial"/>
              <a:buChar char="–"/>
              <a:defRPr lang="sv-SE" sz="1600" dirty="0">
                <a:effectLst/>
                <a:latin typeface="Helvetica Light" panose="020B0403020202020204" pitchFamily="34" charset="0"/>
              </a:defRPr>
            </a:lvl2pPr>
            <a:lvl3pPr marL="1142972" indent="-228594" algn="l" defTabSz="457189" rtl="0" eaLnBrk="1" latinLnBrk="0" hangingPunct="1">
              <a:spcBef>
                <a:spcPct val="20000"/>
              </a:spcBef>
              <a:buFont typeface="Arial"/>
              <a:buChar char="•"/>
              <a:defRPr lang="sv-SE" sz="1200" dirty="0">
                <a:effectLst/>
                <a:latin typeface="Helvetica Light" panose="020B0403020202020204" pitchFamily="34" charset="0"/>
              </a:defRPr>
            </a:lvl3pPr>
            <a:lvl4pPr marL="1600160" indent="-228594" algn="l" defTabSz="457189" rtl="0" eaLnBrk="1" latinLnBrk="0" hangingPunct="1">
              <a:spcBef>
                <a:spcPct val="20000"/>
              </a:spcBef>
              <a:buFont typeface="Arial"/>
              <a:buChar char="–"/>
              <a:defRPr lang="sv-SE" sz="800" dirty="0">
                <a:effectLst/>
                <a:latin typeface="Helvetica Light" panose="020B0403020202020204" pitchFamily="34" charset="0"/>
              </a:defRPr>
            </a:lvl4pPr>
            <a:lvl5pPr marL="2057348" indent="-228594" algn="l" defTabSz="457189"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hasCustomPrompt="1"/>
          </p:nvPr>
        </p:nvSpPr>
        <p:spPr>
          <a:xfrm>
            <a:off x="628651" y="772717"/>
            <a:ext cx="4686765" cy="465591"/>
          </a:xfrm>
          <a:prstGeom prst="rect">
            <a:avLst/>
          </a:prstGeom>
        </p:spPr>
        <p:txBody>
          <a:bodyPr/>
          <a:lstStyle>
            <a:lvl1pPr>
              <a:defRPr sz="2800">
                <a:solidFill>
                  <a:srgbClr val="F4911E"/>
                </a:solidFill>
                <a:effectLst/>
                <a:latin typeface="Helvetica" pitchFamily="2" charset="0"/>
              </a:defRPr>
            </a:lvl1pPr>
          </a:lstStyle>
          <a:p>
            <a:r>
              <a:rPr lang="sv-SE"/>
              <a:t>Klicka för att ändra rubrik</a:t>
            </a:r>
          </a:p>
        </p:txBody>
      </p:sp>
      <p:pic>
        <p:nvPicPr>
          <p:cNvPr id="5" name="Bildobjekt 4" descr="En bild som visar person&#10;&#10;Automatiskt genererad beskrivning">
            <a:extLst>
              <a:ext uri="{FF2B5EF4-FFF2-40B4-BE49-F238E27FC236}">
                <a16:creationId xmlns:a16="http://schemas.microsoft.com/office/drawing/2014/main" id="{9778386E-A82F-717A-4AF7-D2D1F78EC7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34453" y="1"/>
            <a:ext cx="3409548" cy="5115697"/>
          </a:xfrm>
          <a:prstGeom prst="rect">
            <a:avLst/>
          </a:prstGeom>
        </p:spPr>
      </p:pic>
    </p:spTree>
    <p:extLst>
      <p:ext uri="{BB962C8B-B14F-4D97-AF65-F5344CB8AC3E}">
        <p14:creationId xmlns:p14="http://schemas.microsoft.com/office/powerpoint/2010/main" val="1242383004"/>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idobild 1">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1" y="1438039"/>
            <a:ext cx="4686765" cy="3394472"/>
          </a:xfrm>
          <a:prstGeom prst="rect">
            <a:avLst/>
          </a:prstGeom>
        </p:spPr>
        <p:txBody>
          <a:bodyPr vert="horz" lIns="91440" tIns="45720" rIns="91440" bIns="45720" rtlCol="0">
            <a:normAutofit/>
          </a:bodyPr>
          <a:lstStyle>
            <a:lvl1pPr marL="342892" indent="-342892" algn="l" defTabSz="457189" rtl="0" eaLnBrk="1" latinLnBrk="0" hangingPunct="1">
              <a:spcBef>
                <a:spcPct val="20000"/>
              </a:spcBef>
              <a:buFont typeface="Arial"/>
              <a:buChar char="•"/>
              <a:defRPr sz="2000" b="0" i="0" kern="1200">
                <a:solidFill>
                  <a:schemeClr val="tx1"/>
                </a:solidFill>
                <a:effectLst/>
                <a:latin typeface="Helvetica Light" panose="020B0403020202020204" pitchFamily="34" charset="0"/>
                <a:ea typeface="Roboto Light" panose="02000000000000000000" pitchFamily="2" charset="0"/>
                <a:cs typeface="Arial"/>
              </a:defRPr>
            </a:lvl1pPr>
            <a:lvl2pPr marL="742931" indent="-285743" algn="l" defTabSz="457189" rtl="0" eaLnBrk="1" latinLnBrk="0" hangingPunct="1">
              <a:spcBef>
                <a:spcPct val="20000"/>
              </a:spcBef>
              <a:buFont typeface="Arial"/>
              <a:buChar char="–"/>
              <a:defRPr sz="1600" b="0" i="0" kern="1200">
                <a:solidFill>
                  <a:schemeClr val="tx1"/>
                </a:solidFill>
                <a:effectLst/>
                <a:latin typeface="Helvetica Light" panose="020B0403020202020204" pitchFamily="34" charset="0"/>
                <a:ea typeface="Roboto Light" panose="02000000000000000000" pitchFamily="2" charset="0"/>
                <a:cs typeface="Arial"/>
              </a:defRPr>
            </a:lvl2pPr>
            <a:lvl3pPr marL="1142972" indent="-228594" algn="l" defTabSz="457189" rtl="0" eaLnBrk="1" latinLnBrk="0" hangingPunct="1">
              <a:spcBef>
                <a:spcPct val="20000"/>
              </a:spcBef>
              <a:buFont typeface="Arial"/>
              <a:buChar char="•"/>
              <a:defRPr sz="1200" b="0" i="0" kern="1200">
                <a:solidFill>
                  <a:schemeClr val="tx1"/>
                </a:solidFill>
                <a:effectLst/>
                <a:latin typeface="Helvetica Light" panose="020B0403020202020204" pitchFamily="34" charset="0"/>
                <a:ea typeface="Roboto Light" panose="02000000000000000000" pitchFamily="2" charset="0"/>
                <a:cs typeface="Arial"/>
              </a:defRPr>
            </a:lvl3pPr>
            <a:lvl4pPr marL="1600160" indent="-228594" algn="l" defTabSz="457189" rtl="0" eaLnBrk="1" latinLnBrk="0" hangingPunct="1">
              <a:spcBef>
                <a:spcPct val="20000"/>
              </a:spcBef>
              <a:buFont typeface="Arial"/>
              <a:buChar char="–"/>
              <a:defRPr sz="800" b="0" i="0" kern="1200">
                <a:solidFill>
                  <a:schemeClr val="tx1"/>
                </a:solidFill>
                <a:effectLst/>
                <a:latin typeface="Helvetica Light" panose="020B0403020202020204" pitchFamily="34" charset="0"/>
                <a:ea typeface="Roboto Light" panose="02000000000000000000" pitchFamily="2" charset="0"/>
                <a:cs typeface="Arial"/>
              </a:defRPr>
            </a:lvl4pPr>
            <a:lvl5pPr marL="2057348" indent="-228594" algn="l" defTabSz="457189"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hasCustomPrompt="1"/>
          </p:nvPr>
        </p:nvSpPr>
        <p:spPr>
          <a:xfrm>
            <a:off x="628651" y="772717"/>
            <a:ext cx="4686765" cy="465591"/>
          </a:xfrm>
          <a:prstGeom prst="rect">
            <a:avLst/>
          </a:prstGeom>
        </p:spPr>
        <p:txBody>
          <a:bodyPr/>
          <a:lstStyle>
            <a:lvl1pPr>
              <a:defRPr sz="2800">
                <a:solidFill>
                  <a:srgbClr val="F4911E"/>
                </a:solidFill>
                <a:effectLst/>
                <a:latin typeface="Helvetica" pitchFamily="2" charset="0"/>
              </a:defRPr>
            </a:lvl1pPr>
          </a:lstStyle>
          <a:p>
            <a:r>
              <a:rPr lang="sv-SE"/>
              <a:t>Klicka för att ändra rubrik</a:t>
            </a:r>
          </a:p>
        </p:txBody>
      </p:sp>
      <p:pic>
        <p:nvPicPr>
          <p:cNvPr id="5" name="Bildobjekt 4" descr="En bild som visar utomhus, person, träd, mark&#10;&#10;Automatiskt genererad beskrivning">
            <a:extLst>
              <a:ext uri="{FF2B5EF4-FFF2-40B4-BE49-F238E27FC236}">
                <a16:creationId xmlns:a16="http://schemas.microsoft.com/office/drawing/2014/main" id="{361CBE94-F00A-8DDC-57F8-F382258B7B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34454" y="0"/>
            <a:ext cx="3409547" cy="5121864"/>
          </a:xfrm>
          <a:prstGeom prst="rect">
            <a:avLst/>
          </a:prstGeom>
        </p:spPr>
      </p:pic>
    </p:spTree>
    <p:extLst>
      <p:ext uri="{BB962C8B-B14F-4D97-AF65-F5344CB8AC3E}">
        <p14:creationId xmlns:p14="http://schemas.microsoft.com/office/powerpoint/2010/main" val="2828103142"/>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dobild 4">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1" y="1438039"/>
            <a:ext cx="4686765" cy="3394472"/>
          </a:xfrm>
          <a:prstGeom prst="rect">
            <a:avLst/>
          </a:prstGeom>
        </p:spPr>
        <p:txBody>
          <a:bodyPr vert="horz" lIns="91440" tIns="45720" rIns="91440" bIns="45720" rtlCol="0">
            <a:normAutofit/>
          </a:bodyPr>
          <a:lstStyle>
            <a:lvl1pPr marL="342892" indent="-342892" algn="l" defTabSz="457189" rtl="0" eaLnBrk="1" latinLnBrk="0" hangingPunct="1">
              <a:spcBef>
                <a:spcPct val="20000"/>
              </a:spcBef>
              <a:buFont typeface="Arial"/>
              <a:buChar char="•"/>
              <a:defRPr lang="sv-SE" sz="2000" dirty="0">
                <a:effectLst/>
                <a:latin typeface="Helvetica Light" panose="020B0403020202020204" pitchFamily="34" charset="0"/>
              </a:defRPr>
            </a:lvl1pPr>
            <a:lvl2pPr marL="742931" indent="-285743" algn="l" defTabSz="457189" rtl="0" eaLnBrk="1" latinLnBrk="0" hangingPunct="1">
              <a:spcBef>
                <a:spcPct val="20000"/>
              </a:spcBef>
              <a:buFont typeface="Arial"/>
              <a:buChar char="–"/>
              <a:defRPr lang="sv-SE" sz="1600" dirty="0">
                <a:effectLst/>
                <a:latin typeface="Helvetica Light" panose="020B0403020202020204" pitchFamily="34" charset="0"/>
              </a:defRPr>
            </a:lvl2pPr>
            <a:lvl3pPr marL="1142972" indent="-228594" algn="l" defTabSz="457189" rtl="0" eaLnBrk="1" latinLnBrk="0" hangingPunct="1">
              <a:spcBef>
                <a:spcPct val="20000"/>
              </a:spcBef>
              <a:buFont typeface="Arial"/>
              <a:buChar char="•"/>
              <a:defRPr lang="sv-SE" sz="1200" dirty="0">
                <a:effectLst/>
                <a:latin typeface="Helvetica Light" panose="020B0403020202020204" pitchFamily="34" charset="0"/>
              </a:defRPr>
            </a:lvl3pPr>
            <a:lvl4pPr marL="1600160" indent="-228594" algn="l" defTabSz="457189" rtl="0" eaLnBrk="1" latinLnBrk="0" hangingPunct="1">
              <a:spcBef>
                <a:spcPct val="20000"/>
              </a:spcBef>
              <a:buFont typeface="Arial"/>
              <a:buChar char="–"/>
              <a:defRPr lang="sv-SE" sz="800" dirty="0">
                <a:effectLst/>
                <a:latin typeface="Helvetica Light" panose="020B0403020202020204" pitchFamily="34" charset="0"/>
              </a:defRPr>
            </a:lvl4pPr>
            <a:lvl5pPr marL="2057348" indent="-228594" algn="l" defTabSz="457189"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hasCustomPrompt="1"/>
          </p:nvPr>
        </p:nvSpPr>
        <p:spPr>
          <a:xfrm>
            <a:off x="628651" y="772717"/>
            <a:ext cx="4686765" cy="465591"/>
          </a:xfrm>
          <a:prstGeom prst="rect">
            <a:avLst/>
          </a:prstGeom>
        </p:spPr>
        <p:txBody>
          <a:bodyPr/>
          <a:lstStyle>
            <a:lvl1pPr>
              <a:defRPr sz="2800">
                <a:solidFill>
                  <a:srgbClr val="F4911E"/>
                </a:solidFill>
                <a:effectLst/>
                <a:latin typeface="Helvetica" pitchFamily="2" charset="0"/>
              </a:defRPr>
            </a:lvl1pPr>
          </a:lstStyle>
          <a:p>
            <a:r>
              <a:rPr lang="sv-SE"/>
              <a:t>Klicka för att ändra rubrik</a:t>
            </a:r>
          </a:p>
        </p:txBody>
      </p:sp>
      <p:pic>
        <p:nvPicPr>
          <p:cNvPr id="5" name="Bildobjekt 4" descr="En bild som visar person, inomhus, stående, kontor&#10;&#10;Automatiskt genererad beskrivning">
            <a:extLst>
              <a:ext uri="{FF2B5EF4-FFF2-40B4-BE49-F238E27FC236}">
                <a16:creationId xmlns:a16="http://schemas.microsoft.com/office/drawing/2014/main" id="{B37021B2-F23F-732E-9DAB-2D4F0EAF32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34452" y="1"/>
            <a:ext cx="3409548" cy="5115697"/>
          </a:xfrm>
          <a:prstGeom prst="rect">
            <a:avLst/>
          </a:prstGeom>
        </p:spPr>
      </p:pic>
    </p:spTree>
    <p:extLst>
      <p:ext uri="{BB962C8B-B14F-4D97-AF65-F5344CB8AC3E}">
        <p14:creationId xmlns:p14="http://schemas.microsoft.com/office/powerpoint/2010/main" val="4071770615"/>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Abstrakt 1">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7886700" cy="3394472"/>
          </a:xfrm>
          <a:prstGeom prst="rect">
            <a:avLst/>
          </a:prstGeom>
        </p:spPr>
        <p:txBody>
          <a:bodyPr vert="horz" lIns="91440" tIns="45720" rIns="91440" bIns="45720" rtlCol="0">
            <a:normAutofit/>
          </a:bodyPr>
          <a:lstStyle>
            <a:lvl1pPr marL="342892" indent="-342892" algn="l" defTabSz="457189" rtl="0" eaLnBrk="1" latinLnBrk="0" hangingPunct="1">
              <a:spcBef>
                <a:spcPct val="20000"/>
              </a:spcBef>
              <a:buFont typeface="Arial"/>
              <a:buChar char="•"/>
              <a:defRPr sz="2000" b="0" i="0" kern="1200">
                <a:solidFill>
                  <a:schemeClr val="tx1"/>
                </a:solidFill>
                <a:effectLst/>
                <a:latin typeface="Helvetica Light" panose="020B0403020202020204" pitchFamily="34" charset="0"/>
                <a:ea typeface="Roboto Light" panose="02000000000000000000" pitchFamily="2" charset="0"/>
                <a:cs typeface="Arial"/>
              </a:defRPr>
            </a:lvl1pPr>
            <a:lvl2pPr marL="742931" indent="-285743" algn="l" defTabSz="457189" rtl="0" eaLnBrk="1" latinLnBrk="0" hangingPunct="1">
              <a:spcBef>
                <a:spcPct val="20000"/>
              </a:spcBef>
              <a:buFont typeface="Arial"/>
              <a:buChar char="–"/>
              <a:defRPr sz="1600" b="0" i="0" kern="1200">
                <a:solidFill>
                  <a:schemeClr val="tx1"/>
                </a:solidFill>
                <a:effectLst/>
                <a:latin typeface="Helvetica Light" panose="020B0403020202020204" pitchFamily="34" charset="0"/>
                <a:ea typeface="Roboto Light" panose="02000000000000000000" pitchFamily="2" charset="0"/>
                <a:cs typeface="Arial"/>
              </a:defRPr>
            </a:lvl2pPr>
            <a:lvl3pPr marL="1142972" indent="-228594" algn="l" defTabSz="457189" rtl="0" eaLnBrk="1" latinLnBrk="0" hangingPunct="1">
              <a:spcBef>
                <a:spcPct val="20000"/>
              </a:spcBef>
              <a:buFont typeface="Arial"/>
              <a:buChar char="•"/>
              <a:defRPr sz="1200" b="0" i="0" kern="1200">
                <a:solidFill>
                  <a:schemeClr val="tx1"/>
                </a:solidFill>
                <a:effectLst/>
                <a:latin typeface="Helvetica Light" panose="020B0403020202020204" pitchFamily="34" charset="0"/>
                <a:ea typeface="Roboto Light" panose="02000000000000000000" pitchFamily="2" charset="0"/>
                <a:cs typeface="Arial"/>
              </a:defRPr>
            </a:lvl3pPr>
            <a:lvl4pPr marL="1600160" indent="-228594" algn="l" defTabSz="457189" rtl="0" eaLnBrk="1" latinLnBrk="0" hangingPunct="1">
              <a:spcBef>
                <a:spcPct val="20000"/>
              </a:spcBef>
              <a:buFont typeface="Arial"/>
              <a:buChar char="–"/>
              <a:defRPr sz="800" b="0" i="0" kern="1200">
                <a:solidFill>
                  <a:schemeClr val="tx1"/>
                </a:solidFill>
                <a:effectLst/>
                <a:latin typeface="Helvetica Light" panose="020B0403020202020204" pitchFamily="34" charset="0"/>
                <a:ea typeface="Roboto Light" panose="02000000000000000000" pitchFamily="2" charset="0"/>
                <a:cs typeface="Arial"/>
              </a:defRPr>
            </a:lvl4pPr>
            <a:lvl5pPr marL="2057348" indent="-228594" algn="l" defTabSz="457189"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p:nvPr>
        </p:nvSpPr>
        <p:spPr>
          <a:xfrm>
            <a:off x="628650" y="772717"/>
            <a:ext cx="7886700" cy="465591"/>
          </a:xfrm>
          <a:prstGeom prst="rect">
            <a:avLst/>
          </a:prstGeom>
        </p:spPr>
        <p:txBody>
          <a:bodyPr/>
          <a:lstStyle>
            <a:lvl1pPr>
              <a:defRPr sz="2800">
                <a:solidFill>
                  <a:srgbClr val="F4911E"/>
                </a:solidFill>
                <a:effectLst/>
                <a:latin typeface="Helvetica" pitchFamily="2" charset="0"/>
              </a:defRPr>
            </a:lvl1pPr>
          </a:lstStyle>
          <a:p>
            <a:r>
              <a:rPr lang="sv-SE"/>
              <a:t>Klicka här för att ändra mall för rubrikformat</a:t>
            </a:r>
          </a:p>
        </p:txBody>
      </p:sp>
    </p:spTree>
    <p:extLst>
      <p:ext uri="{BB962C8B-B14F-4D97-AF65-F5344CB8AC3E}">
        <p14:creationId xmlns:p14="http://schemas.microsoft.com/office/powerpoint/2010/main" val="3377962179"/>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Vit 1">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7886700" cy="3394472"/>
          </a:xfrm>
          <a:prstGeom prst="rect">
            <a:avLst/>
          </a:prstGeom>
        </p:spPr>
        <p:txBody>
          <a:bodyPr vert="horz" lIns="91440" tIns="45720" rIns="91440" bIns="45720" rtlCol="0">
            <a:normAutofit/>
          </a:bodyPr>
          <a:lstStyle>
            <a:lvl1pPr marL="342892" indent="-342892" algn="l" defTabSz="457189" rtl="0" eaLnBrk="1" latinLnBrk="0" hangingPunct="1">
              <a:spcBef>
                <a:spcPct val="20000"/>
              </a:spcBef>
              <a:buFont typeface="Arial"/>
              <a:buChar char="•"/>
              <a:defRPr sz="2000" b="0" i="0" kern="1200">
                <a:solidFill>
                  <a:schemeClr val="tx1"/>
                </a:solidFill>
                <a:effectLst/>
                <a:latin typeface="Helvetica Light" panose="020B0403020202020204" pitchFamily="34" charset="0"/>
                <a:ea typeface="Roboto Light" panose="02000000000000000000" pitchFamily="2" charset="0"/>
                <a:cs typeface="Arial"/>
              </a:defRPr>
            </a:lvl1pPr>
            <a:lvl2pPr marL="742931" indent="-285743" algn="l" defTabSz="457189" rtl="0" eaLnBrk="1" latinLnBrk="0" hangingPunct="1">
              <a:spcBef>
                <a:spcPct val="20000"/>
              </a:spcBef>
              <a:buFont typeface="Arial"/>
              <a:buChar char="–"/>
              <a:defRPr sz="1600" b="0" i="0" kern="1200">
                <a:solidFill>
                  <a:schemeClr val="tx1"/>
                </a:solidFill>
                <a:effectLst/>
                <a:latin typeface="Helvetica Light" panose="020B0403020202020204" pitchFamily="34" charset="0"/>
                <a:ea typeface="Roboto Light" panose="02000000000000000000" pitchFamily="2" charset="0"/>
                <a:cs typeface="Arial"/>
              </a:defRPr>
            </a:lvl2pPr>
            <a:lvl3pPr marL="1142972" indent="-228594" algn="l" defTabSz="457189" rtl="0" eaLnBrk="1" latinLnBrk="0" hangingPunct="1">
              <a:spcBef>
                <a:spcPct val="20000"/>
              </a:spcBef>
              <a:buFont typeface="Arial"/>
              <a:buChar char="•"/>
              <a:defRPr sz="1200" b="0" i="0" kern="1200">
                <a:solidFill>
                  <a:schemeClr val="tx1"/>
                </a:solidFill>
                <a:effectLst/>
                <a:latin typeface="Helvetica Light" panose="020B0403020202020204" pitchFamily="34" charset="0"/>
                <a:ea typeface="Roboto Light" panose="02000000000000000000" pitchFamily="2" charset="0"/>
                <a:cs typeface="Arial"/>
              </a:defRPr>
            </a:lvl3pPr>
            <a:lvl4pPr marL="1600160" indent="-228594" algn="l" defTabSz="457189" rtl="0" eaLnBrk="1" latinLnBrk="0" hangingPunct="1">
              <a:spcBef>
                <a:spcPct val="20000"/>
              </a:spcBef>
              <a:buFont typeface="Arial"/>
              <a:buChar char="–"/>
              <a:defRPr sz="800" b="0" i="0" kern="1200">
                <a:solidFill>
                  <a:schemeClr val="tx1"/>
                </a:solidFill>
                <a:effectLst/>
                <a:latin typeface="Helvetica Light" panose="020B0403020202020204" pitchFamily="34" charset="0"/>
                <a:ea typeface="Roboto Light" panose="02000000000000000000" pitchFamily="2" charset="0"/>
                <a:cs typeface="Arial"/>
              </a:defRPr>
            </a:lvl4pPr>
            <a:lvl5pPr marL="2057348" indent="-228594" algn="l" defTabSz="457189"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p:nvPr>
        </p:nvSpPr>
        <p:spPr>
          <a:xfrm>
            <a:off x="628650" y="772717"/>
            <a:ext cx="7886700" cy="465591"/>
          </a:xfrm>
          <a:prstGeom prst="rect">
            <a:avLst/>
          </a:prstGeom>
        </p:spPr>
        <p:txBody>
          <a:bodyPr/>
          <a:lstStyle>
            <a:lvl1pPr>
              <a:defRPr sz="2800">
                <a:solidFill>
                  <a:srgbClr val="F4911E"/>
                </a:solidFill>
                <a:effectLst/>
                <a:latin typeface="Helvetica" pitchFamily="2" charset="0"/>
              </a:defRPr>
            </a:lvl1pPr>
          </a:lstStyle>
          <a:p>
            <a:r>
              <a:rPr lang="sv-SE"/>
              <a:t>Klicka här för att ändra mall för rubrikformat</a:t>
            </a:r>
          </a:p>
        </p:txBody>
      </p:sp>
    </p:spTree>
    <p:extLst>
      <p:ext uri="{BB962C8B-B14F-4D97-AF65-F5344CB8AC3E}">
        <p14:creationId xmlns:p14="http://schemas.microsoft.com/office/powerpoint/2010/main" val="253253220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pic>
        <p:nvPicPr>
          <p:cNvPr id="6" name="Bildobjekt 5" descr="En bild som visar utomhus, person, träd, mark&#10;&#10;Automatiskt genererad beskrivning">
            <a:extLst>
              <a:ext uri="{FF2B5EF4-FFF2-40B4-BE49-F238E27FC236}">
                <a16:creationId xmlns:a16="http://schemas.microsoft.com/office/drawing/2014/main" id="{98D3298D-B3D3-8910-0F00-3B5BB557883E}"/>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Bildobjekt 3">
            <a:extLst>
              <a:ext uri="{FF2B5EF4-FFF2-40B4-BE49-F238E27FC236}">
                <a16:creationId xmlns:a16="http://schemas.microsoft.com/office/drawing/2014/main" id="{88CE927C-4F57-C666-7C36-1A30278A4B13}"/>
              </a:ext>
            </a:extLst>
          </p:cNvPr>
          <p:cNvPicPr>
            <a:picLocks noChangeAspect="1"/>
          </p:cNvPicPr>
          <p:nvPr userDrawn="1"/>
        </p:nvPicPr>
        <p:blipFill>
          <a:blip r:embed="rId3"/>
          <a:stretch>
            <a:fillRect/>
          </a:stretch>
        </p:blipFill>
        <p:spPr>
          <a:xfrm>
            <a:off x="2438400" y="2229442"/>
            <a:ext cx="4385217" cy="684613"/>
          </a:xfrm>
          <a:prstGeom prst="rect">
            <a:avLst/>
          </a:prstGeom>
        </p:spPr>
      </p:pic>
    </p:spTree>
    <p:extLst>
      <p:ext uri="{BB962C8B-B14F-4D97-AF65-F5344CB8AC3E}">
        <p14:creationId xmlns:p14="http://schemas.microsoft.com/office/powerpoint/2010/main" val="190938106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5">
    <p:spTree>
      <p:nvGrpSpPr>
        <p:cNvPr id="1" name=""/>
        <p:cNvGrpSpPr/>
        <p:nvPr/>
      </p:nvGrpSpPr>
      <p:grpSpPr>
        <a:xfrm>
          <a:off x="0" y="0"/>
          <a:ext cx="0" cy="0"/>
          <a:chOff x="0" y="0"/>
          <a:chExt cx="0" cy="0"/>
        </a:xfrm>
      </p:grpSpPr>
      <p:pic>
        <p:nvPicPr>
          <p:cNvPr id="5" name="Bildobjekt 4" descr="En bild som visar person, inomhus, stående, kontor&#10;&#10;Automatiskt genererad beskrivning">
            <a:extLst>
              <a:ext uri="{FF2B5EF4-FFF2-40B4-BE49-F238E27FC236}">
                <a16:creationId xmlns:a16="http://schemas.microsoft.com/office/drawing/2014/main" id="{04735723-D821-62D4-62AB-34D5CD4708C1}"/>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Bildobjekt 3">
            <a:extLst>
              <a:ext uri="{FF2B5EF4-FFF2-40B4-BE49-F238E27FC236}">
                <a16:creationId xmlns:a16="http://schemas.microsoft.com/office/drawing/2014/main" id="{FB3EF8F9-DD6B-FEE1-51C5-8B5BB1CDC79C}"/>
              </a:ext>
            </a:extLst>
          </p:cNvPr>
          <p:cNvPicPr>
            <a:picLocks noChangeAspect="1"/>
          </p:cNvPicPr>
          <p:nvPr userDrawn="1"/>
        </p:nvPicPr>
        <p:blipFill>
          <a:blip r:embed="rId3"/>
          <a:stretch>
            <a:fillRect/>
          </a:stretch>
        </p:blipFill>
        <p:spPr>
          <a:xfrm>
            <a:off x="2438400" y="2229442"/>
            <a:ext cx="4385217" cy="684613"/>
          </a:xfrm>
          <a:prstGeom prst="rect">
            <a:avLst/>
          </a:prstGeom>
        </p:spPr>
      </p:pic>
    </p:spTree>
    <p:extLst>
      <p:ext uri="{BB962C8B-B14F-4D97-AF65-F5344CB8AC3E}">
        <p14:creationId xmlns:p14="http://schemas.microsoft.com/office/powerpoint/2010/main" val="19065467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t 1">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7886700"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b="0" i="0" kern="1200">
                <a:solidFill>
                  <a:schemeClr val="tx1"/>
                </a:solidFill>
                <a:effectLst/>
                <a:latin typeface="Helvetica Light" panose="020B0403020202020204" pitchFamily="34"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1600" b="0" i="0" kern="1200">
                <a:solidFill>
                  <a:schemeClr val="tx1"/>
                </a:solidFill>
                <a:effectLst/>
                <a:latin typeface="Helvetica Light" panose="020B0403020202020204" pitchFamily="34"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1200" b="0" i="0" kern="1200">
                <a:solidFill>
                  <a:schemeClr val="tx1"/>
                </a:solidFill>
                <a:effectLst/>
                <a:latin typeface="Helvetica Light" panose="020B0403020202020204" pitchFamily="34"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800" b="0" i="0" kern="1200">
                <a:solidFill>
                  <a:schemeClr val="tx1"/>
                </a:solidFill>
                <a:effectLst/>
                <a:latin typeface="Helvetica Light" panose="020B0403020202020204" pitchFamily="34"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p:nvPr>
        </p:nvSpPr>
        <p:spPr>
          <a:xfrm>
            <a:off x="628650" y="772716"/>
            <a:ext cx="7886700" cy="465591"/>
          </a:xfrm>
          <a:prstGeom prst="rect">
            <a:avLst/>
          </a:prstGeom>
        </p:spPr>
        <p:txBody>
          <a:bodyPr/>
          <a:lstStyle>
            <a:lvl1pPr>
              <a:defRPr sz="2800">
                <a:solidFill>
                  <a:srgbClr val="F4911E"/>
                </a:solidFill>
                <a:effectLst/>
                <a:latin typeface="Helvetica" pitchFamily="2" charset="0"/>
              </a:defRPr>
            </a:lvl1pPr>
          </a:lstStyle>
          <a:p>
            <a:r>
              <a:rPr lang="sv-SE"/>
              <a:t>Klicka här för att ändra mall för rubrikformat</a:t>
            </a:r>
          </a:p>
        </p:txBody>
      </p:sp>
    </p:spTree>
    <p:extLst>
      <p:ext uri="{BB962C8B-B14F-4D97-AF65-F5344CB8AC3E}">
        <p14:creationId xmlns:p14="http://schemas.microsoft.com/office/powerpoint/2010/main" val="258679156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sv-SE"/>
              <a:t>Klicka här för att ändra format</a:t>
            </a:r>
          </a:p>
        </p:txBody>
      </p:sp>
      <p:sp>
        <p:nvSpPr>
          <p:cNvPr id="3" name="Underrubrik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p>
        </p:txBody>
      </p:sp>
    </p:spTree>
    <p:extLst>
      <p:ext uri="{BB962C8B-B14F-4D97-AF65-F5344CB8AC3E}">
        <p14:creationId xmlns:p14="http://schemas.microsoft.com/office/powerpoint/2010/main" val="355351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428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xml"/><Relationship Id="rId1" Type="http://schemas.openxmlformats.org/officeDocument/2006/relationships/slideLayout" Target="../slideLayouts/slideLayout11.xml"/><Relationship Id="rId4" Type="http://schemas.openxmlformats.org/officeDocument/2006/relationships/image" Target="../media/image8.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6.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7.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8.emf"/><Relationship Id="rId4" Type="http://schemas.openxmlformats.org/officeDocument/2006/relationships/slideLayout" Target="../slideLayouts/slideLayout3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558474"/>
      </p:ext>
    </p:extLst>
  </p:cSld>
  <p:clrMap bg1="lt1" tx1="dk1" bg2="lt2" tx2="dk2" accent1="accent1" accent2="accent2" accent3="accent3" accent4="accent4" accent5="accent5" accent6="accent6" hlink="hlink" folHlink="folHlink"/>
  <p:sldLayoutIdLst>
    <p:sldLayoutId id="2147483810" r:id="rId1"/>
    <p:sldLayoutId id="2147483847" r:id="rId2"/>
    <p:sldLayoutId id="2147483848" r:id="rId3"/>
    <p:sldLayoutId id="2147483849" r:id="rId4"/>
    <p:sldLayoutId id="2147483850" r:id="rId5"/>
    <p:sldLayoutId id="2147483851" r:id="rId6"/>
  </p:sldLayoutIdLst>
  <p:transition spd="slow">
    <p:push dir="u"/>
  </p:transition>
  <p:txStyles>
    <p:titleStyle>
      <a:lvl1pPr algn="l" defTabSz="457200" rtl="0" eaLnBrk="1" latinLnBrk="0" hangingPunct="1">
        <a:spcBef>
          <a:spcPct val="0"/>
        </a:spcBef>
        <a:buNone/>
        <a:defRPr sz="3200" b="1" kern="1200">
          <a:solidFill>
            <a:schemeClr val="tx1"/>
          </a:solidFill>
          <a:latin typeface="Roboto" panose="02000000000000000000" pitchFamily="2" charset="0"/>
          <a:ea typeface="Roboto" panose="02000000000000000000" pitchFamily="2" charset="0"/>
          <a:cs typeface="Arial"/>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Roboto Light" panose="02000000000000000000" pitchFamily="2"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Roboto Light" panose="02000000000000000000" pitchFamily="2"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Roboto Light" panose="02000000000000000000" pitchFamily="2"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Rak 11">
            <a:extLst>
              <a:ext uri="{FF2B5EF4-FFF2-40B4-BE49-F238E27FC236}">
                <a16:creationId xmlns:a16="http://schemas.microsoft.com/office/drawing/2014/main" id="{AF510834-7344-3D44-87EF-71C853B46F80}"/>
              </a:ext>
            </a:extLst>
          </p:cNvPr>
          <p:cNvCxnSpPr/>
          <p:nvPr userDrawn="1"/>
        </p:nvCxnSpPr>
        <p:spPr>
          <a:xfrm>
            <a:off x="0" y="5135840"/>
            <a:ext cx="9144000" cy="0"/>
          </a:xfrm>
          <a:prstGeom prst="line">
            <a:avLst/>
          </a:prstGeom>
          <a:ln w="38100" cmpd="sng">
            <a:solidFill>
              <a:srgbClr val="F4911E"/>
            </a:solidFill>
          </a:ln>
          <a:effectLst/>
        </p:spPr>
        <p:style>
          <a:lnRef idx="2">
            <a:schemeClr val="accent1"/>
          </a:lnRef>
          <a:fillRef idx="0">
            <a:schemeClr val="accent1"/>
          </a:fillRef>
          <a:effectRef idx="1">
            <a:schemeClr val="accent1"/>
          </a:effectRef>
          <a:fontRef idx="minor">
            <a:schemeClr val="tx1"/>
          </a:fontRef>
        </p:style>
      </p:cxnSp>
      <p:pic>
        <p:nvPicPr>
          <p:cNvPr id="6" name="Bildobjekt 5">
            <a:extLst>
              <a:ext uri="{FF2B5EF4-FFF2-40B4-BE49-F238E27FC236}">
                <a16:creationId xmlns:a16="http://schemas.microsoft.com/office/drawing/2014/main" id="{D5D845AE-4043-B7DA-41D6-492218191EB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3827265900"/>
      </p:ext>
    </p:extLst>
  </p:cSld>
  <p:clrMap bg1="lt1" tx1="dk1" bg2="lt2" tx2="dk2" accent1="accent1" accent2="accent2" accent3="accent3" accent4="accent4" accent5="accent5" accent6="accent6" hlink="hlink" folHlink="folHlink"/>
  <p:sldLayoutIdLst>
    <p:sldLayoutId id="2147483797" r:id="rId1"/>
    <p:sldLayoutId id="2147483852" r:id="rId2"/>
    <p:sldLayoutId id="2147483854" r:id="rId3"/>
    <p:sldLayoutId id="2147483855" r:id="rId4"/>
  </p:sldLayoutIdLst>
  <p:transition spd="slow">
    <p:push dir="u"/>
  </p:transition>
  <p:txStyles>
    <p:titleStyle>
      <a:lvl1pPr algn="l" defTabSz="457200" rtl="0" eaLnBrk="1" latinLnBrk="0" hangingPunct="1">
        <a:spcBef>
          <a:spcPct val="0"/>
        </a:spcBef>
        <a:buNone/>
        <a:defRPr sz="3200" b="1" kern="1200">
          <a:solidFill>
            <a:schemeClr val="tx1"/>
          </a:solidFill>
          <a:latin typeface="Roboto" panose="02000000000000000000" pitchFamily="2" charset="0"/>
          <a:ea typeface="Roboto" panose="02000000000000000000" pitchFamily="2" charset="0"/>
          <a:cs typeface="Arial"/>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Roboto Light" panose="02000000000000000000" pitchFamily="2"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Roboto Light" panose="02000000000000000000" pitchFamily="2"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Roboto Light" panose="02000000000000000000" pitchFamily="2"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descr="En bild som visar oskärpa&#10;&#10;Automatiskt genererad beskrivning">
            <a:extLst>
              <a:ext uri="{FF2B5EF4-FFF2-40B4-BE49-F238E27FC236}">
                <a16:creationId xmlns:a16="http://schemas.microsoft.com/office/drawing/2014/main" id="{618B01DC-14BC-B032-3683-0D5F18DA838C}"/>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b="-290"/>
          <a:stretch/>
        </p:blipFill>
        <p:spPr>
          <a:xfrm flipV="1">
            <a:off x="1" y="-14868"/>
            <a:ext cx="9144000" cy="5143500"/>
          </a:xfrm>
          <a:prstGeom prst="rect">
            <a:avLst/>
          </a:prstGeom>
        </p:spPr>
      </p:pic>
      <p:cxnSp>
        <p:nvCxnSpPr>
          <p:cNvPr id="12" name="Rak 11">
            <a:extLst>
              <a:ext uri="{FF2B5EF4-FFF2-40B4-BE49-F238E27FC236}">
                <a16:creationId xmlns:a16="http://schemas.microsoft.com/office/drawing/2014/main" id="{AF510834-7344-3D44-87EF-71C853B46F80}"/>
              </a:ext>
            </a:extLst>
          </p:cNvPr>
          <p:cNvCxnSpPr/>
          <p:nvPr userDrawn="1"/>
        </p:nvCxnSpPr>
        <p:spPr>
          <a:xfrm>
            <a:off x="0" y="5135840"/>
            <a:ext cx="9144000" cy="0"/>
          </a:xfrm>
          <a:prstGeom prst="line">
            <a:avLst/>
          </a:prstGeom>
          <a:ln w="38100" cmpd="sng">
            <a:solidFill>
              <a:srgbClr val="F4911E"/>
            </a:solidFill>
          </a:ln>
          <a:effectLst/>
        </p:spPr>
        <p:style>
          <a:lnRef idx="2">
            <a:schemeClr val="accent1"/>
          </a:lnRef>
          <a:fillRef idx="0">
            <a:schemeClr val="accent1"/>
          </a:fillRef>
          <a:effectRef idx="1">
            <a:schemeClr val="accent1"/>
          </a:effectRef>
          <a:fontRef idx="minor">
            <a:schemeClr val="tx1"/>
          </a:fontRef>
        </p:style>
      </p:cxnSp>
      <p:pic>
        <p:nvPicPr>
          <p:cNvPr id="8" name="Bildobjekt 7">
            <a:extLst>
              <a:ext uri="{FF2B5EF4-FFF2-40B4-BE49-F238E27FC236}">
                <a16:creationId xmlns:a16="http://schemas.microsoft.com/office/drawing/2014/main" id="{D7E45D48-3735-BF2C-F3FD-B8CB4307339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1721724136"/>
      </p:ext>
    </p:extLst>
  </p:cSld>
  <p:clrMap bg1="lt1" tx1="dk1" bg2="lt2" tx2="dk2" accent1="accent1" accent2="accent2" accent3="accent3" accent4="accent4" accent5="accent5" accent6="accent6" hlink="hlink" folHlink="folHlink"/>
  <p:sldLayoutIdLst>
    <p:sldLayoutId id="2147483824" r:id="rId1"/>
  </p:sldLayoutIdLst>
  <p:transition spd="slow">
    <p:push dir="u"/>
  </p:transition>
  <p:txStyles>
    <p:titleStyle>
      <a:lvl1pPr algn="l" defTabSz="457200" rtl="0" eaLnBrk="1" latinLnBrk="0" hangingPunct="1">
        <a:spcBef>
          <a:spcPct val="0"/>
        </a:spcBef>
        <a:buNone/>
        <a:defRPr sz="3200" b="1" kern="1200">
          <a:solidFill>
            <a:schemeClr val="tx1"/>
          </a:solidFill>
          <a:latin typeface="Roboto" panose="02000000000000000000" pitchFamily="2" charset="0"/>
          <a:ea typeface="Roboto" panose="02000000000000000000" pitchFamily="2" charset="0"/>
          <a:cs typeface="Arial"/>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Roboto Light" panose="02000000000000000000" pitchFamily="2"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Roboto Light" panose="02000000000000000000" pitchFamily="2"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Roboto Light" panose="02000000000000000000" pitchFamily="2"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Rak 11">
            <a:extLst>
              <a:ext uri="{FF2B5EF4-FFF2-40B4-BE49-F238E27FC236}">
                <a16:creationId xmlns:a16="http://schemas.microsoft.com/office/drawing/2014/main" id="{AF510834-7344-3D44-87EF-71C853B46F80}"/>
              </a:ext>
            </a:extLst>
          </p:cNvPr>
          <p:cNvCxnSpPr/>
          <p:nvPr userDrawn="1"/>
        </p:nvCxnSpPr>
        <p:spPr>
          <a:xfrm>
            <a:off x="0" y="5135840"/>
            <a:ext cx="9144000" cy="0"/>
          </a:xfrm>
          <a:prstGeom prst="line">
            <a:avLst/>
          </a:prstGeom>
          <a:ln w="38100" cmpd="sng">
            <a:solidFill>
              <a:srgbClr val="F4911E"/>
            </a:solidFill>
          </a:ln>
          <a:effectLst/>
        </p:spPr>
        <p:style>
          <a:lnRef idx="2">
            <a:schemeClr val="accent1"/>
          </a:lnRef>
          <a:fillRef idx="0">
            <a:schemeClr val="accent1"/>
          </a:fillRef>
          <a:effectRef idx="1">
            <a:schemeClr val="accent1"/>
          </a:effectRef>
          <a:fontRef idx="minor">
            <a:schemeClr val="tx1"/>
          </a:fontRef>
        </p:style>
      </p:cxnSp>
      <p:pic>
        <p:nvPicPr>
          <p:cNvPr id="5" name="Bildobjekt 4">
            <a:extLst>
              <a:ext uri="{FF2B5EF4-FFF2-40B4-BE49-F238E27FC236}">
                <a16:creationId xmlns:a16="http://schemas.microsoft.com/office/drawing/2014/main" id="{BF89B41C-7E00-F284-AE83-63C800722F5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919597397"/>
      </p:ext>
    </p:extLst>
  </p:cSld>
  <p:clrMap bg1="lt1" tx1="dk1" bg2="lt2" tx2="dk2" accent1="accent1" accent2="accent2" accent3="accent3" accent4="accent4" accent5="accent5" accent6="accent6" hlink="hlink" folHlink="folHlink"/>
  <p:sldLayoutIdLst>
    <p:sldLayoutId id="2147483820" r:id="rId1"/>
    <p:sldLayoutId id="2147483825" r:id="rId2"/>
    <p:sldLayoutId id="2147483826" r:id="rId3"/>
    <p:sldLayoutId id="2147483846" r:id="rId4"/>
    <p:sldLayoutId id="2147483827" r:id="rId5"/>
    <p:sldLayoutId id="2147483853" r:id="rId6"/>
  </p:sldLayoutIdLst>
  <p:transition spd="slow">
    <p:push dir="u"/>
  </p:transition>
  <p:txStyles>
    <p:titleStyle>
      <a:lvl1pPr algn="l" defTabSz="457200" rtl="0" eaLnBrk="1" latinLnBrk="0" hangingPunct="1">
        <a:spcBef>
          <a:spcPct val="0"/>
        </a:spcBef>
        <a:buNone/>
        <a:defRPr sz="3200" b="1" kern="1200">
          <a:solidFill>
            <a:schemeClr val="tx1"/>
          </a:solidFill>
          <a:latin typeface="Roboto" panose="02000000000000000000" pitchFamily="2" charset="0"/>
          <a:ea typeface="Roboto" panose="02000000000000000000" pitchFamily="2" charset="0"/>
          <a:cs typeface="Arial"/>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Roboto Light" panose="02000000000000000000" pitchFamily="2"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Roboto Light" panose="02000000000000000000" pitchFamily="2"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Roboto Light" panose="02000000000000000000" pitchFamily="2"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666926"/>
      </p:ext>
    </p:extLst>
  </p:cSld>
  <p:clrMap bg1="lt1" tx1="dk1" bg2="lt2" tx2="dk2" accent1="accent1" accent2="accent2" accent3="accent3" accent4="accent4" accent5="accent5" accent6="accent6" hlink="hlink" folHlink="folHlink"/>
  <p:sldLayoutIdLst>
    <p:sldLayoutId id="2147483837" r:id="rId1"/>
    <p:sldLayoutId id="2147483830" r:id="rId2"/>
    <p:sldLayoutId id="2147483805" r:id="rId3"/>
    <p:sldLayoutId id="2147483835" r:id="rId4"/>
    <p:sldLayoutId id="2147483836" r:id="rId5"/>
  </p:sldLayoutIdLst>
  <p:transition spd="slow">
    <p:push dir="u"/>
  </p:transition>
  <p:hf hdr="0" ftr="0" dt="0"/>
  <p:txStyles>
    <p:titleStyle>
      <a:lvl1pPr algn="l" defTabSz="457200" rtl="0" eaLnBrk="1" latinLnBrk="0" hangingPunct="1">
        <a:spcBef>
          <a:spcPct val="0"/>
        </a:spcBef>
        <a:buNone/>
        <a:defRPr sz="4000" b="1" kern="1200">
          <a:solidFill>
            <a:srgbClr val="FFFFFF"/>
          </a:solidFill>
          <a:effectLst>
            <a:outerShdw blurRad="508000" dist="38100" dir="2700000" algn="tl" rotWithShape="0">
              <a:prstClr val="black">
                <a:alpha val="80000"/>
              </a:prstClr>
            </a:outerShdw>
          </a:effectLst>
          <a:latin typeface="Roboto" panose="02000000000000000000" pitchFamily="2" charset="0"/>
          <a:ea typeface="Roboto" panose="02000000000000000000" pitchFamily="2" charset="0"/>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442734"/>
      </p:ext>
    </p:extLst>
  </p:cSld>
  <p:clrMap bg1="lt1" tx1="dk1" bg2="lt2" tx2="dk2" accent1="accent1" accent2="accent2" accent3="accent3" accent4="accent4" accent5="accent5" accent6="accent6" hlink="hlink" folHlink="folHlink"/>
  <p:sldLayoutIdLst>
    <p:sldLayoutId id="2147483814" r:id="rId1"/>
    <p:sldLayoutId id="2147483839" r:id="rId2"/>
    <p:sldLayoutId id="2147483834" r:id="rId3"/>
    <p:sldLayoutId id="2147483838" r:id="rId4"/>
    <p:sldLayoutId id="2147483828" r:id="rId5"/>
  </p:sldLayoutIdLst>
  <p:transition spd="slow">
    <p:push dir="u"/>
  </p:transition>
  <p:txStyles>
    <p:titleStyle>
      <a:lvl1pPr algn="l" defTabSz="457200" rtl="0" eaLnBrk="1" latinLnBrk="0" hangingPunct="1">
        <a:spcBef>
          <a:spcPct val="0"/>
        </a:spcBef>
        <a:buNone/>
        <a:defRPr sz="3200" b="1" kern="1200">
          <a:solidFill>
            <a:schemeClr val="tx1"/>
          </a:solidFill>
          <a:latin typeface="Roboto" panose="02000000000000000000" pitchFamily="2" charset="0"/>
          <a:ea typeface="Roboto" panose="02000000000000000000" pitchFamily="2" charset="0"/>
          <a:cs typeface="Arial"/>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Roboto Light" panose="02000000000000000000" pitchFamily="2"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Roboto Light" panose="02000000000000000000" pitchFamily="2"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Roboto Light" panose="02000000000000000000" pitchFamily="2"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4911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726700"/>
      </p:ext>
    </p:extLst>
  </p:cSld>
  <p:clrMap bg1="lt1" tx1="dk1" bg2="lt2" tx2="dk2" accent1="accent1" accent2="accent2" accent3="accent3" accent4="accent4" accent5="accent5" accent6="accent6" hlink="hlink" folHlink="folHlink"/>
  <p:sldLayoutIdLst>
    <p:sldLayoutId id="2147483816" r:id="rId1"/>
    <p:sldLayoutId id="2147483843" r:id="rId2"/>
    <p:sldLayoutId id="2147483841" r:id="rId3"/>
    <p:sldLayoutId id="2147483842" r:id="rId4"/>
    <p:sldLayoutId id="214748384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Rak 11">
            <a:extLst>
              <a:ext uri="{FF2B5EF4-FFF2-40B4-BE49-F238E27FC236}">
                <a16:creationId xmlns:a16="http://schemas.microsoft.com/office/drawing/2014/main" id="{AF510834-7344-3D44-87EF-71C853B46F80}"/>
              </a:ext>
            </a:extLst>
          </p:cNvPr>
          <p:cNvCxnSpPr/>
          <p:nvPr userDrawn="1"/>
        </p:nvCxnSpPr>
        <p:spPr>
          <a:xfrm>
            <a:off x="0" y="5135840"/>
            <a:ext cx="9144000" cy="0"/>
          </a:xfrm>
          <a:prstGeom prst="line">
            <a:avLst/>
          </a:prstGeom>
          <a:ln w="38100" cmpd="sng">
            <a:solidFill>
              <a:srgbClr val="F4911E"/>
            </a:solidFill>
          </a:ln>
          <a:effectLst/>
        </p:spPr>
        <p:style>
          <a:lnRef idx="2">
            <a:schemeClr val="accent1"/>
          </a:lnRef>
          <a:fillRef idx="0">
            <a:schemeClr val="accent1"/>
          </a:fillRef>
          <a:effectRef idx="1">
            <a:schemeClr val="accent1"/>
          </a:effectRef>
          <a:fontRef idx="minor">
            <a:schemeClr val="tx1"/>
          </a:fontRef>
        </p:style>
      </p:cxnSp>
      <p:pic>
        <p:nvPicPr>
          <p:cNvPr id="5" name="Bildobjekt 4">
            <a:extLst>
              <a:ext uri="{FF2B5EF4-FFF2-40B4-BE49-F238E27FC236}">
                <a16:creationId xmlns:a16="http://schemas.microsoft.com/office/drawing/2014/main" id="{BF89B41C-7E00-F284-AE83-63C800722F5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2452990172"/>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Lst>
  <p:transition spd="slow">
    <p:push dir="u"/>
  </p:transition>
  <p:txStyles>
    <p:titleStyle>
      <a:lvl1pPr algn="l" defTabSz="457200" rtl="0" eaLnBrk="1" latinLnBrk="0" hangingPunct="1">
        <a:spcBef>
          <a:spcPct val="0"/>
        </a:spcBef>
        <a:buNone/>
        <a:defRPr sz="3200" b="1" kern="1200">
          <a:solidFill>
            <a:schemeClr val="tx1"/>
          </a:solidFill>
          <a:latin typeface="Roboto" panose="02000000000000000000" pitchFamily="2" charset="0"/>
          <a:ea typeface="Roboto" panose="02000000000000000000" pitchFamily="2" charset="0"/>
          <a:cs typeface="Arial"/>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Roboto Light" panose="02000000000000000000" pitchFamily="2"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Roboto Light" panose="02000000000000000000" pitchFamily="2"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Roboto Light" panose="02000000000000000000" pitchFamily="2"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Rak 11">
            <a:extLst>
              <a:ext uri="{FF2B5EF4-FFF2-40B4-BE49-F238E27FC236}">
                <a16:creationId xmlns:a16="http://schemas.microsoft.com/office/drawing/2014/main" id="{AF510834-7344-3D44-87EF-71C853B46F80}"/>
              </a:ext>
            </a:extLst>
          </p:cNvPr>
          <p:cNvCxnSpPr/>
          <p:nvPr userDrawn="1"/>
        </p:nvCxnSpPr>
        <p:spPr>
          <a:xfrm>
            <a:off x="0" y="5135840"/>
            <a:ext cx="9144000" cy="0"/>
          </a:xfrm>
          <a:prstGeom prst="line">
            <a:avLst/>
          </a:prstGeom>
          <a:ln w="38100" cmpd="sng">
            <a:solidFill>
              <a:srgbClr val="F4911E"/>
            </a:solidFill>
          </a:ln>
          <a:effectLst/>
        </p:spPr>
        <p:style>
          <a:lnRef idx="2">
            <a:schemeClr val="accent1"/>
          </a:lnRef>
          <a:fillRef idx="0">
            <a:schemeClr val="accent1"/>
          </a:fillRef>
          <a:effectRef idx="1">
            <a:schemeClr val="accent1"/>
          </a:effectRef>
          <a:fontRef idx="minor">
            <a:schemeClr val="tx1"/>
          </a:fontRef>
        </p:style>
      </p:cxnSp>
      <p:pic>
        <p:nvPicPr>
          <p:cNvPr id="5" name="Bildobjekt 4">
            <a:extLst>
              <a:ext uri="{FF2B5EF4-FFF2-40B4-BE49-F238E27FC236}">
                <a16:creationId xmlns:a16="http://schemas.microsoft.com/office/drawing/2014/main" id="{BF89B41C-7E00-F284-AE83-63C800722F5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31677" y="241531"/>
            <a:ext cx="667855" cy="104264"/>
          </a:xfrm>
          <a:prstGeom prst="rect">
            <a:avLst/>
          </a:prstGeom>
        </p:spPr>
      </p:pic>
    </p:spTree>
    <p:extLst>
      <p:ext uri="{BB962C8B-B14F-4D97-AF65-F5344CB8AC3E}">
        <p14:creationId xmlns:p14="http://schemas.microsoft.com/office/powerpoint/2010/main" val="586876666"/>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Lst>
  <p:transition spd="slow">
    <p:push dir="u"/>
  </p:transition>
  <p:txStyles>
    <p:titleStyle>
      <a:lvl1pPr algn="l" defTabSz="457189" rtl="0" eaLnBrk="1" latinLnBrk="0" hangingPunct="1">
        <a:spcBef>
          <a:spcPct val="0"/>
        </a:spcBef>
        <a:buNone/>
        <a:defRPr sz="3200" b="1" kern="1200">
          <a:solidFill>
            <a:schemeClr val="tx1"/>
          </a:solidFill>
          <a:latin typeface="Roboto" panose="02000000000000000000" pitchFamily="2" charset="0"/>
          <a:ea typeface="Roboto" panose="02000000000000000000" pitchFamily="2" charset="0"/>
          <a:cs typeface="Arial"/>
        </a:defRPr>
      </a:lvl1pPr>
    </p:titleStyle>
    <p:bodyStyle>
      <a:lvl1pPr marL="342892" indent="-342892" algn="l" defTabSz="457189" rtl="0" eaLnBrk="1" latinLnBrk="0" hangingPunct="1">
        <a:spcBef>
          <a:spcPct val="20000"/>
        </a:spcBef>
        <a:buFont typeface="Arial"/>
        <a:buChar char="•"/>
        <a:defRPr sz="3200" b="0" i="0" kern="1200">
          <a:solidFill>
            <a:schemeClr val="tx1"/>
          </a:solidFill>
          <a:latin typeface="Roboto Light" panose="02000000000000000000" pitchFamily="2" charset="0"/>
          <a:ea typeface="Roboto Light" panose="02000000000000000000" pitchFamily="2" charset="0"/>
          <a:cs typeface="Arial"/>
        </a:defRPr>
      </a:lvl1pPr>
      <a:lvl2pPr marL="742931" indent="-285743" algn="l" defTabSz="457189" rtl="0" eaLnBrk="1" latinLnBrk="0" hangingPunct="1">
        <a:spcBef>
          <a:spcPct val="20000"/>
        </a:spcBef>
        <a:buFont typeface="Arial"/>
        <a:buChar char="–"/>
        <a:defRPr sz="2800" b="0" i="0" kern="1200">
          <a:solidFill>
            <a:schemeClr val="tx1"/>
          </a:solidFill>
          <a:latin typeface="Roboto Light" panose="02000000000000000000" pitchFamily="2" charset="0"/>
          <a:ea typeface="Roboto Light" panose="02000000000000000000" pitchFamily="2" charset="0"/>
          <a:cs typeface="Arial"/>
        </a:defRPr>
      </a:lvl2pPr>
      <a:lvl3pPr marL="1142972" indent="-228594" algn="l" defTabSz="457189" rtl="0" eaLnBrk="1" latinLnBrk="0" hangingPunct="1">
        <a:spcBef>
          <a:spcPct val="20000"/>
        </a:spcBef>
        <a:buFont typeface="Arial"/>
        <a:buChar char="•"/>
        <a:defRPr sz="2400" b="0" i="0" kern="1200">
          <a:solidFill>
            <a:schemeClr val="tx1"/>
          </a:solidFill>
          <a:latin typeface="Roboto Light" panose="02000000000000000000" pitchFamily="2" charset="0"/>
          <a:ea typeface="Roboto Light" panose="02000000000000000000" pitchFamily="2" charset="0"/>
          <a:cs typeface="Arial"/>
        </a:defRPr>
      </a:lvl3pPr>
      <a:lvl4pPr marL="1600160" indent="-228594" algn="l" defTabSz="457189"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4pPr>
      <a:lvl5pPr marL="2057348" indent="-228594" algn="l" defTabSz="457189"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pensionsmyndigheten.se/other-languages/english-engelska/english-engelska/your-pension-is-made-up-of-several-components" TargetMode="External"/><Relationship Id="rId2" Type="http://schemas.openxmlformats.org/officeDocument/2006/relationships/hyperlink" Target="https://www.collectum.se/en/Private-persons/"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2219D-147A-FACC-19B4-BE6A0CE8D9DF}"/>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0CDFCCA-F3EC-D316-C1C5-B12BA06B9554}"/>
              </a:ext>
            </a:extLst>
          </p:cNvPr>
          <p:cNvSpPr>
            <a:spLocks noGrp="1"/>
          </p:cNvSpPr>
          <p:nvPr>
            <p:ph idx="1"/>
          </p:nvPr>
        </p:nvSpPr>
        <p:spPr>
          <a:xfrm>
            <a:off x="628650" y="1416774"/>
            <a:ext cx="7886700" cy="3394472"/>
          </a:xfrm>
        </p:spPr>
        <p:txBody>
          <a:bodyPr vert="horz" lIns="91440" tIns="45720" rIns="91440" bIns="45720" rtlCol="0" anchor="t">
            <a:normAutofit/>
          </a:bodyPr>
          <a:lstStyle/>
          <a:p>
            <a:pPr marL="0" indent="0">
              <a:buNone/>
            </a:pPr>
            <a:r>
              <a:rPr lang="sv-SE" sz="1200" b="1">
                <a:latin typeface="Calibri"/>
                <a:ea typeface="Roboto Light"/>
                <a:cs typeface="Calibri"/>
              </a:rPr>
              <a:t>Inkomstbasbelopp (IBB)</a:t>
            </a:r>
          </a:p>
          <a:p>
            <a:pPr marL="0" indent="0">
              <a:buNone/>
            </a:pPr>
            <a:endParaRPr lang="sv-SE" sz="1200" b="1">
              <a:latin typeface="Calibri" panose="020F0502020204030204" pitchFamily="34" charset="0"/>
              <a:cs typeface="Calibri" panose="020F0502020204030204" pitchFamily="34" charset="0"/>
            </a:endParaRPr>
          </a:p>
          <a:p>
            <a:pPr marL="0" indent="0">
              <a:buNone/>
            </a:pPr>
            <a:r>
              <a:rPr lang="sv-SE" sz="1200">
                <a:latin typeface="Calibri"/>
                <a:ea typeface="Roboto Light"/>
                <a:cs typeface="Calibri"/>
              </a:rPr>
              <a:t>IBB följer löneutvecklingen i landet år från år och fastställs av regeringen. IBB används vid uträkning av olika slags ersättningar som till exempel:</a:t>
            </a:r>
          </a:p>
          <a:p>
            <a:r>
              <a:rPr lang="sv-SE" sz="1200">
                <a:latin typeface="Calibri"/>
                <a:ea typeface="Roboto Light"/>
                <a:cs typeface="Calibri"/>
              </a:rPr>
              <a:t>Allmän inkomstpension</a:t>
            </a:r>
          </a:p>
          <a:p>
            <a:r>
              <a:rPr lang="sv-SE" sz="1200">
                <a:latin typeface="Calibri"/>
                <a:ea typeface="Roboto Light"/>
                <a:cs typeface="Calibri"/>
              </a:rPr>
              <a:t>ITP ålderspension</a:t>
            </a:r>
          </a:p>
          <a:p>
            <a:r>
              <a:rPr lang="sv-SE" sz="1200">
                <a:latin typeface="Calibri"/>
                <a:ea typeface="Roboto Light"/>
                <a:cs typeface="Calibri"/>
              </a:rPr>
              <a:t>ITP efterlevandepension</a:t>
            </a:r>
          </a:p>
          <a:p>
            <a:endParaRPr lang="sv-SE" sz="1200">
              <a:latin typeface="Calibri" panose="020F0502020204030204" pitchFamily="34" charset="0"/>
              <a:cs typeface="Calibri" panose="020F0502020204030204" pitchFamily="34" charset="0"/>
            </a:endParaRPr>
          </a:p>
          <a:p>
            <a:endParaRPr lang="sv-SE" sz="1200">
              <a:latin typeface="Calibri" panose="020F0502020204030204" pitchFamily="34" charset="0"/>
              <a:cs typeface="Calibri" panose="020F0502020204030204" pitchFamily="34" charset="0"/>
            </a:endParaRPr>
          </a:p>
          <a:p>
            <a:endParaRPr lang="sv-SE" sz="1200">
              <a:latin typeface="Calibri" panose="020F0502020204030204" pitchFamily="34" charset="0"/>
              <a:cs typeface="Calibri" panose="020F0502020204030204" pitchFamily="34" charset="0"/>
            </a:endParaRPr>
          </a:p>
          <a:p>
            <a:endParaRPr lang="sv-SE" sz="1200">
              <a:latin typeface="Calibri" panose="020F0502020204030204" pitchFamily="34" charset="0"/>
              <a:cs typeface="Calibri" panose="020F0502020204030204" pitchFamily="34" charset="0"/>
            </a:endParaRPr>
          </a:p>
          <a:p>
            <a:pPr marL="0" indent="0">
              <a:buNone/>
            </a:pPr>
            <a:endParaRPr lang="sv-SE" sz="1200" b="1">
              <a:latin typeface="Calibri" panose="020F0502020204030204" pitchFamily="34" charset="0"/>
              <a:cs typeface="Calibri" panose="020F0502020204030204" pitchFamily="34" charset="0"/>
            </a:endParaRPr>
          </a:p>
          <a:p>
            <a:pPr marL="0" indent="0">
              <a:buNone/>
            </a:pPr>
            <a:r>
              <a:rPr lang="sv-SE" sz="1200" b="1">
                <a:latin typeface="Calibri"/>
                <a:ea typeface="Roboto Light"/>
                <a:cs typeface="Calibri"/>
              </a:rPr>
              <a:t>Brytpunkt statlig skatt 2025</a:t>
            </a:r>
            <a:endParaRPr lang="sv-SE" sz="1200" b="1">
              <a:latin typeface="Calibri" panose="020F0502020204030204" pitchFamily="34" charset="0"/>
              <a:cs typeface="Calibri" panose="020F0502020204030204" pitchFamily="34" charset="0"/>
            </a:endParaRPr>
          </a:p>
          <a:p>
            <a:pPr marL="0" indent="0">
              <a:buNone/>
            </a:pPr>
            <a:r>
              <a:rPr lang="sv-SE" sz="1200">
                <a:latin typeface="Calibri"/>
                <a:ea typeface="Roboto Light"/>
                <a:cs typeface="Calibri"/>
              </a:rPr>
              <a:t>643 100 kr/år eller 53 600 kr/månad</a:t>
            </a:r>
          </a:p>
          <a:p>
            <a:pPr marL="0" indent="0">
              <a:buNone/>
            </a:pPr>
            <a:endParaRPr lang="sv-SE" sz="1200" b="1">
              <a:latin typeface="Calibri" panose="020F0502020204030204" pitchFamily="34" charset="0"/>
              <a:cs typeface="Calibri" panose="020F0502020204030204" pitchFamily="34" charset="0"/>
            </a:endParaRPr>
          </a:p>
          <a:p>
            <a:pPr marL="0" indent="0">
              <a:buNone/>
            </a:pPr>
            <a:endParaRPr lang="sv-SE" sz="1200">
              <a:latin typeface="Calibri" panose="020F0502020204030204" pitchFamily="34" charset="0"/>
              <a:cs typeface="Calibri" panose="020F0502020204030204" pitchFamily="34" charset="0"/>
            </a:endParaRPr>
          </a:p>
          <a:p>
            <a:pPr marL="0" indent="0">
              <a:buNone/>
            </a:pPr>
            <a:endParaRPr lang="sv-SE" sz="1200">
              <a:latin typeface="Calibri" panose="020F0502020204030204" pitchFamily="34" charset="0"/>
              <a:cs typeface="Calibri" panose="020F0502020204030204" pitchFamily="34" charset="0"/>
            </a:endParaRPr>
          </a:p>
          <a:p>
            <a:endParaRPr lang="sv-SE" sz="1200">
              <a:latin typeface="Calibri" panose="020F0502020204030204" pitchFamily="34" charset="0"/>
              <a:cs typeface="Calibri" panose="020F0502020204030204" pitchFamily="34" charset="0"/>
            </a:endParaRPr>
          </a:p>
          <a:p>
            <a:pPr marL="0" indent="0">
              <a:buNone/>
            </a:pPr>
            <a:endParaRPr lang="sv-SE" sz="1200" b="1">
              <a:latin typeface="Calibri" panose="020F0502020204030204" pitchFamily="34" charset="0"/>
              <a:cs typeface="Calibri" panose="020F0502020204030204" pitchFamily="34" charset="0"/>
            </a:endParaRPr>
          </a:p>
          <a:p>
            <a:pPr marL="0" indent="0">
              <a:buNone/>
            </a:pPr>
            <a:endParaRPr lang="sv-SE" sz="1200" b="1">
              <a:latin typeface="Calibri" panose="020F0502020204030204" pitchFamily="34" charset="0"/>
              <a:cs typeface="Calibri" panose="020F0502020204030204" pitchFamily="34" charset="0"/>
            </a:endParaRPr>
          </a:p>
        </p:txBody>
      </p:sp>
      <p:sp>
        <p:nvSpPr>
          <p:cNvPr id="3" name="Rubrik 2">
            <a:extLst>
              <a:ext uri="{FF2B5EF4-FFF2-40B4-BE49-F238E27FC236}">
                <a16:creationId xmlns:a16="http://schemas.microsoft.com/office/drawing/2014/main" id="{95D611C0-465E-BF51-39F7-7176CFAA1272}"/>
              </a:ext>
            </a:extLst>
          </p:cNvPr>
          <p:cNvSpPr>
            <a:spLocks noGrp="1"/>
          </p:cNvSpPr>
          <p:nvPr>
            <p:ph type="title"/>
          </p:nvPr>
        </p:nvSpPr>
        <p:spPr/>
        <p:txBody>
          <a:bodyPr lIns="91440" tIns="45720" rIns="91440" bIns="45720" anchor="t"/>
          <a:lstStyle/>
          <a:p>
            <a:r>
              <a:rPr lang="sv-SE" sz="2000">
                <a:latin typeface="+mn-lt"/>
                <a:ea typeface="Roboto"/>
                <a:cs typeface="Calibri"/>
              </a:rPr>
              <a:t>Inkomstbasbelopp 2025</a:t>
            </a:r>
            <a:endParaRPr lang="sv-SE" sz="2000">
              <a:latin typeface="+mn-lt"/>
              <a:cs typeface="Calibri" panose="020F0502020204030204" pitchFamily="34" charset="0"/>
            </a:endParaRPr>
          </a:p>
        </p:txBody>
      </p:sp>
      <p:graphicFrame>
        <p:nvGraphicFramePr>
          <p:cNvPr id="4" name="Tabell 3">
            <a:extLst>
              <a:ext uri="{FF2B5EF4-FFF2-40B4-BE49-F238E27FC236}">
                <a16:creationId xmlns:a16="http://schemas.microsoft.com/office/drawing/2014/main" id="{1B02B3A6-3D6B-FC4D-C91F-B2B743DEA65F}"/>
              </a:ext>
            </a:extLst>
          </p:cNvPr>
          <p:cNvGraphicFramePr>
            <a:graphicFrameLocks noGrp="1"/>
          </p:cNvGraphicFramePr>
          <p:nvPr>
            <p:extLst>
              <p:ext uri="{D42A27DB-BD31-4B8C-83A1-F6EECF244321}">
                <p14:modId xmlns:p14="http://schemas.microsoft.com/office/powerpoint/2010/main" val="2070876579"/>
              </p:ext>
            </p:extLst>
          </p:nvPr>
        </p:nvGraphicFramePr>
        <p:xfrm>
          <a:off x="628650" y="3058475"/>
          <a:ext cx="6868633" cy="898451"/>
        </p:xfrm>
        <a:graphic>
          <a:graphicData uri="http://schemas.openxmlformats.org/drawingml/2006/table">
            <a:tbl>
              <a:tblPr firstRow="1" bandRow="1">
                <a:tableStyleId>{5C22544A-7EE6-4342-B048-85BDC9FD1C3A}</a:tableStyleId>
              </a:tblPr>
              <a:tblGrid>
                <a:gridCol w="1144772">
                  <a:extLst>
                    <a:ext uri="{9D8B030D-6E8A-4147-A177-3AD203B41FA5}">
                      <a16:colId xmlns:a16="http://schemas.microsoft.com/office/drawing/2014/main" val="486786832"/>
                    </a:ext>
                  </a:extLst>
                </a:gridCol>
                <a:gridCol w="1144772">
                  <a:extLst>
                    <a:ext uri="{9D8B030D-6E8A-4147-A177-3AD203B41FA5}">
                      <a16:colId xmlns:a16="http://schemas.microsoft.com/office/drawing/2014/main" val="2868828645"/>
                    </a:ext>
                  </a:extLst>
                </a:gridCol>
                <a:gridCol w="1080978">
                  <a:extLst>
                    <a:ext uri="{9D8B030D-6E8A-4147-A177-3AD203B41FA5}">
                      <a16:colId xmlns:a16="http://schemas.microsoft.com/office/drawing/2014/main" val="685628268"/>
                    </a:ext>
                  </a:extLst>
                </a:gridCol>
                <a:gridCol w="1208567">
                  <a:extLst>
                    <a:ext uri="{9D8B030D-6E8A-4147-A177-3AD203B41FA5}">
                      <a16:colId xmlns:a16="http://schemas.microsoft.com/office/drawing/2014/main" val="4194091152"/>
                    </a:ext>
                  </a:extLst>
                </a:gridCol>
                <a:gridCol w="1144772">
                  <a:extLst>
                    <a:ext uri="{9D8B030D-6E8A-4147-A177-3AD203B41FA5}">
                      <a16:colId xmlns:a16="http://schemas.microsoft.com/office/drawing/2014/main" val="2135576391"/>
                    </a:ext>
                  </a:extLst>
                </a:gridCol>
                <a:gridCol w="1144772">
                  <a:extLst>
                    <a:ext uri="{9D8B030D-6E8A-4147-A177-3AD203B41FA5}">
                      <a16:colId xmlns:a16="http://schemas.microsoft.com/office/drawing/2014/main" val="3131869607"/>
                    </a:ext>
                  </a:extLst>
                </a:gridCol>
              </a:tblGrid>
              <a:tr h="440828">
                <a:tc>
                  <a:txBody>
                    <a:bodyPr/>
                    <a:lstStyle/>
                    <a:p>
                      <a:r>
                        <a:rPr lang="sv-SE" sz="1400" b="0"/>
                        <a:t>1 IBB</a:t>
                      </a:r>
                    </a:p>
                  </a:txBody>
                  <a:tcPr/>
                </a:tc>
                <a:tc>
                  <a:txBody>
                    <a:bodyPr/>
                    <a:lstStyle/>
                    <a:p>
                      <a:r>
                        <a:rPr lang="sv-SE" sz="1400" b="0"/>
                        <a:t>7,5 IBB</a:t>
                      </a:r>
                    </a:p>
                  </a:txBody>
                  <a:tcPr/>
                </a:tc>
                <a:tc>
                  <a:txBody>
                    <a:bodyPr/>
                    <a:lstStyle/>
                    <a:p>
                      <a:r>
                        <a:rPr lang="sv-SE" sz="1400" b="0"/>
                        <a:t>8,07 IBB</a:t>
                      </a:r>
                    </a:p>
                  </a:txBody>
                  <a:tcPr/>
                </a:tc>
                <a:tc>
                  <a:txBody>
                    <a:bodyPr/>
                    <a:lstStyle/>
                    <a:p>
                      <a:r>
                        <a:rPr lang="sv-SE" sz="1400" b="0"/>
                        <a:t>10 IBB</a:t>
                      </a:r>
                    </a:p>
                  </a:txBody>
                  <a:tcPr/>
                </a:tc>
                <a:tc>
                  <a:txBody>
                    <a:bodyPr/>
                    <a:lstStyle/>
                    <a:p>
                      <a:r>
                        <a:rPr lang="sv-SE" sz="1400" b="0"/>
                        <a:t>20 IBB</a:t>
                      </a:r>
                    </a:p>
                  </a:txBody>
                  <a:tcPr/>
                </a:tc>
                <a:tc>
                  <a:txBody>
                    <a:bodyPr/>
                    <a:lstStyle/>
                    <a:p>
                      <a:r>
                        <a:rPr lang="sv-SE" sz="1400" b="0"/>
                        <a:t>30 IBB</a:t>
                      </a:r>
                    </a:p>
                  </a:txBody>
                  <a:tcPr/>
                </a:tc>
                <a:extLst>
                  <a:ext uri="{0D108BD9-81ED-4DB2-BD59-A6C34878D82A}">
                    <a16:rowId xmlns:a16="http://schemas.microsoft.com/office/drawing/2014/main" val="3855674473"/>
                  </a:ext>
                </a:extLst>
              </a:tr>
              <a:tr h="457623">
                <a:tc>
                  <a:txBody>
                    <a:bodyPr/>
                    <a:lstStyle/>
                    <a:p>
                      <a:r>
                        <a:rPr lang="sv-SE" sz="1400"/>
                        <a:t>80 600 kr</a:t>
                      </a:r>
                    </a:p>
                  </a:txBody>
                  <a:tcPr/>
                </a:tc>
                <a:tc>
                  <a:txBody>
                    <a:bodyPr/>
                    <a:lstStyle/>
                    <a:p>
                      <a:r>
                        <a:rPr lang="sv-SE" sz="1400"/>
                        <a:t>604 500 kr</a:t>
                      </a:r>
                    </a:p>
                  </a:txBody>
                  <a:tcPr/>
                </a:tc>
                <a:tc>
                  <a:txBody>
                    <a:bodyPr/>
                    <a:lstStyle/>
                    <a:p>
                      <a:r>
                        <a:rPr lang="sv-SE" sz="1400"/>
                        <a:t>650 400 kr</a:t>
                      </a:r>
                    </a:p>
                  </a:txBody>
                  <a:tcPr/>
                </a:tc>
                <a:tc>
                  <a:txBody>
                    <a:bodyPr/>
                    <a:lstStyle/>
                    <a:p>
                      <a:r>
                        <a:rPr lang="sv-SE" sz="1400"/>
                        <a:t>806 000 kr</a:t>
                      </a:r>
                    </a:p>
                  </a:txBody>
                  <a:tcPr/>
                </a:tc>
                <a:tc>
                  <a:txBody>
                    <a:bodyPr/>
                    <a:lstStyle/>
                    <a:p>
                      <a:r>
                        <a:rPr lang="sv-SE" sz="1400"/>
                        <a:t>1 612 000 kr</a:t>
                      </a:r>
                    </a:p>
                  </a:txBody>
                  <a:tcPr/>
                </a:tc>
                <a:tc>
                  <a:txBody>
                    <a:bodyPr/>
                    <a:lstStyle/>
                    <a:p>
                      <a:r>
                        <a:rPr lang="sv-SE" sz="1400"/>
                        <a:t>2 418 000 kr</a:t>
                      </a:r>
                    </a:p>
                  </a:txBody>
                  <a:tcPr/>
                </a:tc>
                <a:extLst>
                  <a:ext uri="{0D108BD9-81ED-4DB2-BD59-A6C34878D82A}">
                    <a16:rowId xmlns:a16="http://schemas.microsoft.com/office/drawing/2014/main" val="4070158921"/>
                  </a:ext>
                </a:extLst>
              </a:tr>
            </a:tbl>
          </a:graphicData>
        </a:graphic>
      </p:graphicFrame>
    </p:spTree>
    <p:extLst>
      <p:ext uri="{BB962C8B-B14F-4D97-AF65-F5344CB8AC3E}">
        <p14:creationId xmlns:p14="http://schemas.microsoft.com/office/powerpoint/2010/main" val="405086114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 20">
            <a:extLst>
              <a:ext uri="{FF2B5EF4-FFF2-40B4-BE49-F238E27FC236}">
                <a16:creationId xmlns:a16="http://schemas.microsoft.com/office/drawing/2014/main" id="{27BE5FC5-EF2C-4556-83DC-BDE02D5E5C09}"/>
              </a:ext>
            </a:extLst>
          </p:cNvPr>
          <p:cNvGrpSpPr/>
          <p:nvPr/>
        </p:nvGrpSpPr>
        <p:grpSpPr>
          <a:xfrm>
            <a:off x="703753" y="1193368"/>
            <a:ext cx="7377583" cy="3429219"/>
            <a:chOff x="-333569" y="1349003"/>
            <a:chExt cx="9636679" cy="4376227"/>
          </a:xfrm>
          <a:effectLst>
            <a:outerShdw blurRad="50800" dist="38100" dir="2700000" algn="tl" rotWithShape="0">
              <a:prstClr val="black">
                <a:alpha val="40000"/>
              </a:prstClr>
            </a:outerShdw>
          </a:effectLst>
        </p:grpSpPr>
        <p:sp>
          <p:nvSpPr>
            <p:cNvPr id="3" name="Rectangle 45"/>
            <p:cNvSpPr/>
            <p:nvPr/>
          </p:nvSpPr>
          <p:spPr bwMode="auto">
            <a:xfrm>
              <a:off x="4052552" y="3650498"/>
              <a:ext cx="4851518" cy="633520"/>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ＭＳ Ｐゴシック" pitchFamily="48" charset="-128"/>
                  <a:cs typeface="Arial" charset="0"/>
                </a:rPr>
                <a:t>               </a:t>
              </a:r>
            </a:p>
          </p:txBody>
        </p:sp>
        <p:sp>
          <p:nvSpPr>
            <p:cNvPr id="4" name="TextBox 4"/>
            <p:cNvSpPr txBox="1">
              <a:spLocks noChangeArrowheads="1"/>
            </p:cNvSpPr>
            <p:nvPr/>
          </p:nvSpPr>
          <p:spPr bwMode="auto">
            <a:xfrm>
              <a:off x="545589" y="5383722"/>
              <a:ext cx="485603" cy="307776"/>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D</a:t>
              </a: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ag</a:t>
              </a:r>
            </a:p>
          </p:txBody>
        </p:sp>
        <p:sp>
          <p:nvSpPr>
            <p:cNvPr id="5" name="Rectangle 8"/>
            <p:cNvSpPr/>
            <p:nvPr/>
          </p:nvSpPr>
          <p:spPr bwMode="auto">
            <a:xfrm>
              <a:off x="1553285" y="3447454"/>
              <a:ext cx="1176126" cy="836010"/>
            </a:xfrm>
            <a:prstGeom prst="rec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sv-SE" sz="900" b="0" i="0" u="none" strike="noStrike" kern="1200" cap="none" spc="0" normalizeH="0" baseline="0" noProof="0">
                <a:ln>
                  <a:noFill/>
                </a:ln>
                <a:solidFill>
                  <a:prstClr val="black"/>
                </a:solidFill>
                <a:effectLst/>
                <a:uLnTx/>
                <a:uFillTx/>
                <a:latin typeface="Calibri" panose="020F0502020204030204"/>
                <a:ea typeface="ＭＳ Ｐゴシック" pitchFamily="48" charset="-128"/>
                <a:cs typeface="Arial" charset="0"/>
              </a:endParaRPr>
            </a:p>
          </p:txBody>
        </p:sp>
        <p:sp>
          <p:nvSpPr>
            <p:cNvPr id="6" name="Rectangle 9"/>
            <p:cNvSpPr>
              <a:spLocks noChangeArrowheads="1"/>
            </p:cNvSpPr>
            <p:nvPr/>
          </p:nvSpPr>
          <p:spPr bwMode="auto">
            <a:xfrm>
              <a:off x="2802918" y="3308047"/>
              <a:ext cx="1183783" cy="982941"/>
            </a:xfrm>
            <a:prstGeom prst="rect">
              <a:avLst/>
            </a:prstGeom>
            <a:solidFill>
              <a:schemeClr val="bg1">
                <a:lumMod val="75000"/>
              </a:schemeClr>
            </a:solidFill>
            <a:ln w="0" algn="ctr">
              <a:solidFill>
                <a:schemeClr val="tx1">
                  <a:alpha val="0"/>
                </a:schemeClr>
              </a:solidFill>
              <a:round/>
              <a:headEnd/>
              <a:tailEnd/>
            </a:ln>
            <a:effectLst>
              <a:outerShdw blurRad="50800" dist="38100" dir="2700000" algn="tl" rotWithShape="0">
                <a:prstClr val="black">
                  <a:alpha val="40000"/>
                </a:prstClr>
              </a:outerShdw>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11"/>
            <p:cNvSpPr txBox="1">
              <a:spLocks noChangeArrowheads="1"/>
            </p:cNvSpPr>
            <p:nvPr/>
          </p:nvSpPr>
          <p:spPr bwMode="auto">
            <a:xfrm>
              <a:off x="1907812" y="5386675"/>
              <a:ext cx="618117" cy="338555"/>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2-14 </a:t>
              </a:r>
            </a:p>
          </p:txBody>
        </p:sp>
        <p:sp>
          <p:nvSpPr>
            <p:cNvPr id="8" name="TextBox 12"/>
            <p:cNvSpPr txBox="1">
              <a:spLocks noChangeArrowheads="1"/>
            </p:cNvSpPr>
            <p:nvPr/>
          </p:nvSpPr>
          <p:spPr bwMode="auto">
            <a:xfrm>
              <a:off x="1181625" y="5386675"/>
              <a:ext cx="338128" cy="338555"/>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1</a:t>
              </a:r>
            </a:p>
          </p:txBody>
        </p:sp>
        <p:sp>
          <p:nvSpPr>
            <p:cNvPr id="9" name="Rectangle 13"/>
            <p:cNvSpPr/>
            <p:nvPr/>
          </p:nvSpPr>
          <p:spPr bwMode="auto">
            <a:xfrm>
              <a:off x="1185746" y="1412776"/>
              <a:ext cx="294031" cy="4004911"/>
            </a:xfrm>
            <a:prstGeom prst="rect">
              <a:avLst/>
            </a:prstGeom>
            <a:gradFill flip="none" rotWithShape="1">
              <a:gsLst>
                <a:gs pos="0">
                  <a:schemeClr val="bg2">
                    <a:lumMod val="60000"/>
                    <a:lumOff val="40000"/>
                  </a:schemeClr>
                </a:gs>
                <a:gs pos="100000">
                  <a:schemeClr val="bg2">
                    <a:lumMod val="20000"/>
                    <a:lumOff val="80000"/>
                  </a:schemeClr>
                </a:gs>
              </a:gsLst>
              <a:lin ang="16200000" scaled="0"/>
              <a:tileRect/>
            </a:gradFill>
            <a:ln w="0" cap="flat" cmpd="sng" algn="ctr">
              <a:solidFill>
                <a:schemeClr val="tx1">
                  <a:alpha val="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ＭＳ Ｐゴシック" pitchFamily="48" charset="-128"/>
                <a:cs typeface="Arial" charset="0"/>
              </a:endParaRPr>
            </a:p>
          </p:txBody>
        </p:sp>
        <p:sp>
          <p:nvSpPr>
            <p:cNvPr id="10" name="TextBox 14"/>
            <p:cNvSpPr txBox="1">
              <a:spLocks noChangeArrowheads="1"/>
            </p:cNvSpPr>
            <p:nvPr/>
          </p:nvSpPr>
          <p:spPr bwMode="auto">
            <a:xfrm rot="16200000">
              <a:off x="722945" y="3663791"/>
              <a:ext cx="1216572" cy="338555"/>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Karensperiod</a:t>
              </a:r>
            </a:p>
          </p:txBody>
        </p:sp>
        <p:sp>
          <p:nvSpPr>
            <p:cNvPr id="11" name="Rectangle 15"/>
            <p:cNvSpPr/>
            <p:nvPr/>
          </p:nvSpPr>
          <p:spPr bwMode="auto">
            <a:xfrm>
              <a:off x="1553285" y="4577771"/>
              <a:ext cx="1176127" cy="839916"/>
            </a:xfrm>
            <a:prstGeom prst="rec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sv-SE" sz="900" b="0" i="0" u="none" strike="noStrike" kern="1200" cap="none" spc="0" normalizeH="0" baseline="0" noProof="0">
                <a:ln>
                  <a:noFill/>
                </a:ln>
                <a:solidFill>
                  <a:prstClr val="black"/>
                </a:solidFill>
                <a:effectLst/>
                <a:uLnTx/>
                <a:uFillTx/>
                <a:latin typeface="Calibri" panose="020F0502020204030204"/>
                <a:ea typeface="ＭＳ Ｐゴシック" pitchFamily="48" charset="-128"/>
                <a:cs typeface="Arial" charset="0"/>
              </a:endParaRPr>
            </a:p>
          </p:txBody>
        </p:sp>
        <p:sp>
          <p:nvSpPr>
            <p:cNvPr id="12" name="Rectangle 16"/>
            <p:cNvSpPr>
              <a:spLocks noChangeArrowheads="1"/>
            </p:cNvSpPr>
            <p:nvPr/>
          </p:nvSpPr>
          <p:spPr bwMode="auto">
            <a:xfrm>
              <a:off x="2802918" y="4569200"/>
              <a:ext cx="6101151" cy="848488"/>
            </a:xfrm>
            <a:prstGeom prst="rect">
              <a:avLst/>
            </a:prstGeom>
            <a:solidFill>
              <a:srgbClr val="FFCC66"/>
            </a:solidFill>
            <a:ln w="0" algn="ctr">
              <a:solidFill>
                <a:schemeClr val="tx1">
                  <a:alpha val="0"/>
                </a:schemeClr>
              </a:solidFill>
              <a:round/>
              <a:headEnd/>
              <a:tailEnd/>
            </a:ln>
            <a:effectLst>
              <a:outerShdw blurRad="50800" dist="38100" dir="2700000" algn="tl" rotWithShape="0">
                <a:prstClr val="black">
                  <a:alpha val="40000"/>
                </a:prstClr>
              </a:outerShdw>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900" b="0" i="0" u="none" strike="noStrike" kern="1200" cap="none" spc="0" normalizeH="0" baseline="0" noProof="0" err="1">
                  <a:ln>
                    <a:noFill/>
                  </a:ln>
                  <a:solidFill>
                    <a:prstClr val="black"/>
                  </a:solidFill>
                  <a:effectLst/>
                  <a:uLnTx/>
                  <a:uFillTx/>
                  <a:latin typeface="Calibri" panose="020F0502020204030204"/>
                  <a:ea typeface="+mn-ea"/>
                  <a:cs typeface="+mn-cs"/>
                </a:rPr>
                <a:t>Försäkringskassan</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8"/>
            <p:cNvSpPr/>
            <p:nvPr/>
          </p:nvSpPr>
          <p:spPr bwMode="auto">
            <a:xfrm rot="10800000">
              <a:off x="1553285" y="1772815"/>
              <a:ext cx="1176126" cy="1376425"/>
            </a:xfrm>
            <a:prstGeom prst="flowChartDocumen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sv-SE" sz="900" b="0" i="0" u="none" strike="noStrike" kern="1200" cap="none" spc="0" normalizeH="0" baseline="0" noProof="0">
                <a:ln>
                  <a:noFill/>
                </a:ln>
                <a:solidFill>
                  <a:prstClr val="black"/>
                </a:solidFill>
                <a:effectLst/>
                <a:uLnTx/>
                <a:uFillTx/>
                <a:latin typeface="Calibri" panose="020F0502020204030204"/>
                <a:ea typeface="ＭＳ Ｐゴシック" pitchFamily="48" charset="-128"/>
                <a:cs typeface="Arial" charset="0"/>
              </a:endParaRPr>
            </a:p>
          </p:txBody>
        </p:sp>
        <p:sp>
          <p:nvSpPr>
            <p:cNvPr id="14" name="TextBox 21"/>
            <p:cNvSpPr txBox="1">
              <a:spLocks noChangeArrowheads="1"/>
            </p:cNvSpPr>
            <p:nvPr/>
          </p:nvSpPr>
          <p:spPr bwMode="auto">
            <a:xfrm>
              <a:off x="3080405" y="5386675"/>
              <a:ext cx="710024" cy="338555"/>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15-90 </a:t>
              </a:r>
            </a:p>
          </p:txBody>
        </p:sp>
        <p:sp>
          <p:nvSpPr>
            <p:cNvPr id="15" name="TextBox 22"/>
            <p:cNvSpPr txBox="1">
              <a:spLocks noChangeArrowheads="1"/>
            </p:cNvSpPr>
            <p:nvPr/>
          </p:nvSpPr>
          <p:spPr bwMode="auto">
            <a:xfrm>
              <a:off x="4319201" y="5386675"/>
              <a:ext cx="761320" cy="338555"/>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91-364</a:t>
              </a:r>
            </a:p>
          </p:txBody>
        </p:sp>
        <p:sp>
          <p:nvSpPr>
            <p:cNvPr id="16" name="TextBox 23"/>
            <p:cNvSpPr txBox="1">
              <a:spLocks noChangeArrowheads="1"/>
            </p:cNvSpPr>
            <p:nvPr/>
          </p:nvSpPr>
          <p:spPr bwMode="auto">
            <a:xfrm>
              <a:off x="5254000" y="5386675"/>
              <a:ext cx="577509" cy="338555"/>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365-</a:t>
              </a:r>
            </a:p>
          </p:txBody>
        </p:sp>
        <p:sp>
          <p:nvSpPr>
            <p:cNvPr id="17" name="TextBox 24"/>
            <p:cNvSpPr txBox="1">
              <a:spLocks noChangeArrowheads="1"/>
            </p:cNvSpPr>
            <p:nvPr/>
          </p:nvSpPr>
          <p:spPr bwMode="auto">
            <a:xfrm>
              <a:off x="8047008" y="5386675"/>
              <a:ext cx="1256102" cy="324037"/>
            </a:xfrm>
            <a:prstGeom prst="rect">
              <a:avLst/>
            </a:prstGeom>
            <a:noFill/>
            <a:ln w="9525">
              <a:noFill/>
              <a:miter lim="800000"/>
              <a:headEnd/>
              <a:tailEnd/>
            </a:ln>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 -66 år </a:t>
              </a:r>
            </a:p>
          </p:txBody>
        </p:sp>
        <p:sp>
          <p:nvSpPr>
            <p:cNvPr id="18" name="Rectangle 44"/>
            <p:cNvSpPr>
              <a:spLocks noChangeArrowheads="1"/>
            </p:cNvSpPr>
            <p:nvPr/>
          </p:nvSpPr>
          <p:spPr bwMode="auto">
            <a:xfrm rot="10800000">
              <a:off x="2810575" y="1349003"/>
              <a:ext cx="1176126" cy="1800240"/>
            </a:xfrm>
            <a:prstGeom prst="flowChartDocument">
              <a:avLst/>
            </a:prstGeom>
            <a:solidFill>
              <a:schemeClr val="bg1">
                <a:lumMod val="75000"/>
              </a:schemeClr>
            </a:solidFill>
            <a:ln w="0" algn="ctr">
              <a:solidFill>
                <a:schemeClr val="tx1">
                  <a:alpha val="0"/>
                </a:schemeClr>
              </a:solidFill>
              <a:round/>
              <a:headEnd/>
              <a:tailEnd/>
            </a:ln>
            <a:effectLst>
              <a:outerShdw blurRad="50800" dist="38100" dir="2700000" algn="tl" rotWithShape="0">
                <a:prstClr val="black">
                  <a:alpha val="40000"/>
                </a:prstClr>
              </a:outerShdw>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41"/>
            <p:cNvSpPr/>
            <p:nvPr/>
          </p:nvSpPr>
          <p:spPr bwMode="auto">
            <a:xfrm>
              <a:off x="5302185" y="4572964"/>
              <a:ext cx="2354750" cy="202739"/>
            </a:xfrm>
            <a:prstGeom prst="rect">
              <a:avLst/>
            </a:prstGeom>
            <a:solidFill>
              <a:schemeClr val="bg1"/>
            </a:solidFill>
            <a:ln w="0" cap="flat" cmpd="sng" algn="ctr">
              <a:noFill/>
              <a:prstDash val="solid"/>
              <a:round/>
              <a:headEnd type="none" w="med" len="med"/>
              <a:tailEnd type="none" w="med" len="med"/>
            </a:ln>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ＭＳ Ｐゴシック" pitchFamily="48" charset="-128"/>
                  <a:cs typeface="Arial" charset="0"/>
                </a:rPr>
                <a:t> </a:t>
              </a:r>
            </a:p>
          </p:txBody>
        </p:sp>
        <p:sp>
          <p:nvSpPr>
            <p:cNvPr id="27" name="Rectangle 48"/>
            <p:cNvSpPr/>
            <p:nvPr/>
          </p:nvSpPr>
          <p:spPr bwMode="auto">
            <a:xfrm>
              <a:off x="7452321" y="4517563"/>
              <a:ext cx="1450500" cy="349627"/>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white"/>
                  </a:solidFill>
                  <a:effectLst/>
                  <a:uLnTx/>
                  <a:uFillTx/>
                  <a:latin typeface="Calibri" panose="020F0502020204030204"/>
                  <a:ea typeface="+mn-ea"/>
                  <a:cs typeface="+mn-cs"/>
                </a:rPr>
                <a:t>Alecta ITP sjukpension 15%</a:t>
              </a:r>
            </a:p>
          </p:txBody>
        </p:sp>
        <p:sp>
          <p:nvSpPr>
            <p:cNvPr id="28" name="TextBox 56"/>
            <p:cNvSpPr txBox="1">
              <a:spLocks noChangeArrowheads="1"/>
            </p:cNvSpPr>
            <p:nvPr/>
          </p:nvSpPr>
          <p:spPr bwMode="auto">
            <a:xfrm>
              <a:off x="2799308" y="4808009"/>
              <a:ext cx="2481147" cy="492443"/>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Sjukpenning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ca 80% </a:t>
              </a:r>
            </a:p>
          </p:txBody>
        </p:sp>
        <p:sp>
          <p:nvSpPr>
            <p:cNvPr id="30" name="Rectangle 61"/>
            <p:cNvSpPr/>
            <p:nvPr/>
          </p:nvSpPr>
          <p:spPr bwMode="auto">
            <a:xfrm>
              <a:off x="4059609" y="4365104"/>
              <a:ext cx="1220845" cy="212667"/>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a:ln>
                    <a:noFill/>
                  </a:ln>
                  <a:solidFill>
                    <a:prstClr val="white"/>
                  </a:solidFill>
                  <a:effectLst/>
                  <a:uLnTx/>
                  <a:uFillTx/>
                  <a:latin typeface="Calibri" panose="020F0502020204030204"/>
                  <a:ea typeface="+mn-ea"/>
                  <a:cs typeface="+mn-cs"/>
                </a:rPr>
                <a:t>Alecta ITP sjukpension 10%</a:t>
              </a:r>
            </a:p>
          </p:txBody>
        </p:sp>
        <p:sp>
          <p:nvSpPr>
            <p:cNvPr id="31" name="TextBox 63"/>
            <p:cNvSpPr txBox="1">
              <a:spLocks noChangeArrowheads="1"/>
            </p:cNvSpPr>
            <p:nvPr/>
          </p:nvSpPr>
          <p:spPr bwMode="auto">
            <a:xfrm>
              <a:off x="4061384" y="3674127"/>
              <a:ext cx="4845789" cy="294578"/>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Calibri" panose="020F0502020204030204"/>
                  <a:ea typeface="+mn-ea"/>
                  <a:cs typeface="+mn-cs"/>
                </a:rPr>
                <a:t>Alecta ITP sjukpension 65%</a:t>
              </a:r>
            </a:p>
          </p:txBody>
        </p:sp>
        <p:sp>
          <p:nvSpPr>
            <p:cNvPr id="33" name="TextBox 50"/>
            <p:cNvSpPr txBox="1">
              <a:spLocks noChangeArrowheads="1"/>
            </p:cNvSpPr>
            <p:nvPr/>
          </p:nvSpPr>
          <p:spPr bwMode="auto">
            <a:xfrm>
              <a:off x="7452321" y="5001195"/>
              <a:ext cx="1455359" cy="430887"/>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Sjukersättning  </a:t>
              </a:r>
              <a:b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ca 64%</a:t>
              </a:r>
            </a:p>
          </p:txBody>
        </p:sp>
        <p:sp>
          <p:nvSpPr>
            <p:cNvPr id="38" name="TextBox 63"/>
            <p:cNvSpPr txBox="1">
              <a:spLocks noChangeArrowheads="1"/>
            </p:cNvSpPr>
            <p:nvPr/>
          </p:nvSpPr>
          <p:spPr bwMode="auto">
            <a:xfrm>
              <a:off x="4055416" y="2872292"/>
              <a:ext cx="4845789" cy="294578"/>
            </a:xfrm>
            <a:prstGeom prst="rect">
              <a:avLst/>
            </a:prstGeom>
            <a:solidFill>
              <a:srgbClr val="E07523"/>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Calibri" panose="020F0502020204030204"/>
                  <a:ea typeface="+mn-ea"/>
                  <a:cs typeface="+mn-cs"/>
                </a:rPr>
                <a:t>Alecta ITP sjukpension 32,5%</a:t>
              </a:r>
            </a:p>
          </p:txBody>
        </p:sp>
        <p:sp>
          <p:nvSpPr>
            <p:cNvPr id="41" name="TextBox 51"/>
            <p:cNvSpPr txBox="1">
              <a:spLocks noChangeArrowheads="1"/>
            </p:cNvSpPr>
            <p:nvPr/>
          </p:nvSpPr>
          <p:spPr bwMode="auto">
            <a:xfrm rot="16200000">
              <a:off x="1055923" y="3645629"/>
              <a:ext cx="2183681" cy="307776"/>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Arbetsgivare sjuklön 80%</a:t>
              </a:r>
            </a:p>
          </p:txBody>
        </p:sp>
        <p:sp>
          <p:nvSpPr>
            <p:cNvPr id="42" name="TextBox 51"/>
            <p:cNvSpPr txBox="1">
              <a:spLocks noChangeArrowheads="1"/>
            </p:cNvSpPr>
            <p:nvPr/>
          </p:nvSpPr>
          <p:spPr bwMode="auto">
            <a:xfrm>
              <a:off x="2824319" y="4334222"/>
              <a:ext cx="1168471" cy="246221"/>
            </a:xfrm>
            <a:prstGeom prst="rect">
              <a:avLst/>
            </a:prstGeom>
            <a:solidFill>
              <a:schemeClr val="bg1">
                <a:lumMod val="75000"/>
              </a:schemeClr>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a:ln>
                    <a:noFill/>
                  </a:ln>
                  <a:solidFill>
                    <a:prstClr val="black"/>
                  </a:solidFill>
                  <a:effectLst/>
                  <a:uLnTx/>
                  <a:uFillTx/>
                  <a:latin typeface="Calibri" panose="020F0502020204030204"/>
                  <a:ea typeface="+mn-ea"/>
                  <a:cs typeface="+mn-cs"/>
                </a:rPr>
                <a:t>Sjuklön 10%</a:t>
              </a:r>
            </a:p>
          </p:txBody>
        </p:sp>
        <p:cxnSp>
          <p:nvCxnSpPr>
            <p:cNvPr id="51" name="Straight Connector 50"/>
            <p:cNvCxnSpPr/>
            <p:nvPr/>
          </p:nvCxnSpPr>
          <p:spPr bwMode="auto">
            <a:xfrm flipH="1">
              <a:off x="1115616" y="3153380"/>
              <a:ext cx="7848872" cy="1930"/>
            </a:xfrm>
            <a:prstGeom prst="line">
              <a:avLst/>
            </a:prstGeom>
            <a:solidFill>
              <a:schemeClr val="accent1"/>
            </a:solidFill>
            <a:ln w="19050" cap="flat" cmpd="sng" algn="ctr">
              <a:solidFill>
                <a:srgbClr val="A1A4A3"/>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56"/>
            <p:cNvSpPr txBox="1">
              <a:spLocks noChangeArrowheads="1"/>
            </p:cNvSpPr>
            <p:nvPr/>
          </p:nvSpPr>
          <p:spPr bwMode="auto">
            <a:xfrm>
              <a:off x="5302184" y="4879077"/>
              <a:ext cx="2361807" cy="492443"/>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Sjukpenning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 ca 75% </a:t>
              </a:r>
            </a:p>
          </p:txBody>
        </p:sp>
        <p:cxnSp>
          <p:nvCxnSpPr>
            <p:cNvPr id="56" name="Straight Connector 55"/>
            <p:cNvCxnSpPr>
              <a:cxnSpLocks/>
            </p:cNvCxnSpPr>
            <p:nvPr/>
          </p:nvCxnSpPr>
          <p:spPr bwMode="auto">
            <a:xfrm flipH="1">
              <a:off x="7459678" y="4371338"/>
              <a:ext cx="1504810" cy="2777"/>
            </a:xfrm>
            <a:prstGeom prst="line">
              <a:avLst/>
            </a:prstGeom>
            <a:solidFill>
              <a:schemeClr val="accent1"/>
            </a:solidFill>
            <a:ln w="19050" cap="flat" cmpd="sng" algn="ctr">
              <a:solidFill>
                <a:srgbClr val="A1A4A3"/>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flipH="1">
              <a:off x="1115616" y="2099646"/>
              <a:ext cx="7848872" cy="1930"/>
            </a:xfrm>
            <a:prstGeom prst="line">
              <a:avLst/>
            </a:prstGeom>
            <a:solidFill>
              <a:schemeClr val="accent1"/>
            </a:solidFill>
            <a:ln w="19050" cap="flat" cmpd="sng" algn="ctr">
              <a:solidFill>
                <a:srgbClr val="A1A4A3"/>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5"/>
            <p:cNvSpPr txBox="1">
              <a:spLocks noChangeArrowheads="1"/>
            </p:cNvSpPr>
            <p:nvPr/>
          </p:nvSpPr>
          <p:spPr bwMode="auto">
            <a:xfrm>
              <a:off x="-253027" y="1932288"/>
              <a:ext cx="1492927" cy="412410"/>
            </a:xfrm>
            <a:prstGeom prst="rect">
              <a:avLst/>
            </a:prstGeom>
            <a:noFill/>
            <a:ln w="9525">
              <a:noFill/>
              <a:miter lim="800000"/>
              <a:headEnd/>
              <a:tailEnd/>
            </a:ln>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30 inkomstbasbelopp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201 500 kr/mån</a:t>
              </a:r>
              <a:endParaRPr kumimoji="0" lang="sv-SE" sz="75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47" name="TextBox 6"/>
            <p:cNvSpPr txBox="1">
              <a:spLocks noChangeArrowheads="1"/>
            </p:cNvSpPr>
            <p:nvPr/>
          </p:nvSpPr>
          <p:spPr bwMode="auto">
            <a:xfrm>
              <a:off x="-333569" y="2905001"/>
              <a:ext cx="1492927" cy="412410"/>
            </a:xfrm>
            <a:prstGeom prst="rect">
              <a:avLst/>
            </a:prstGeom>
            <a:noFill/>
            <a:ln w="9525">
              <a:noFill/>
              <a:miter lim="800000"/>
              <a:headEnd/>
              <a:tailEnd/>
            </a:ln>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20 inkomstbasbelopp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134 333  kr/mån</a:t>
              </a:r>
            </a:p>
          </p:txBody>
        </p:sp>
        <p:sp>
          <p:nvSpPr>
            <p:cNvPr id="49" name="TextBox 51">
              <a:extLst>
                <a:ext uri="{FF2B5EF4-FFF2-40B4-BE49-F238E27FC236}">
                  <a16:creationId xmlns:a16="http://schemas.microsoft.com/office/drawing/2014/main" id="{A41124E1-2414-4DBB-B53D-EBA15D7C88AA}"/>
                </a:ext>
              </a:extLst>
            </p:cNvPr>
            <p:cNvSpPr txBox="1">
              <a:spLocks noChangeArrowheads="1"/>
            </p:cNvSpPr>
            <p:nvPr/>
          </p:nvSpPr>
          <p:spPr bwMode="auto">
            <a:xfrm rot="16200000">
              <a:off x="2302969" y="3140876"/>
              <a:ext cx="2183679" cy="307776"/>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Arbetsgivare sjuklön 90%</a:t>
              </a:r>
            </a:p>
          </p:txBody>
        </p:sp>
        <p:cxnSp>
          <p:nvCxnSpPr>
            <p:cNvPr id="39" name="Straight Connector 55">
              <a:extLst>
                <a:ext uri="{FF2B5EF4-FFF2-40B4-BE49-F238E27FC236}">
                  <a16:creationId xmlns:a16="http://schemas.microsoft.com/office/drawing/2014/main" id="{A7043F60-4643-4CAD-8104-E2C69BA95DA1}"/>
                </a:ext>
              </a:extLst>
            </p:cNvPr>
            <p:cNvCxnSpPr>
              <a:cxnSpLocks/>
            </p:cNvCxnSpPr>
            <p:nvPr/>
          </p:nvCxnSpPr>
          <p:spPr bwMode="auto">
            <a:xfrm flipH="1" flipV="1">
              <a:off x="1092503" y="4284932"/>
              <a:ext cx="6359818" cy="7428"/>
            </a:xfrm>
            <a:prstGeom prst="line">
              <a:avLst/>
            </a:prstGeom>
            <a:solidFill>
              <a:schemeClr val="accent1"/>
            </a:solidFill>
            <a:ln w="19050" cap="flat" cmpd="sng" algn="ctr">
              <a:solidFill>
                <a:srgbClr val="A1A4A3"/>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7">
              <a:extLst>
                <a:ext uri="{FF2B5EF4-FFF2-40B4-BE49-F238E27FC236}">
                  <a16:creationId xmlns:a16="http://schemas.microsoft.com/office/drawing/2014/main" id="{D53E0542-6897-48E0-8A28-1726DC758A85}"/>
                </a:ext>
              </a:extLst>
            </p:cNvPr>
            <p:cNvSpPr txBox="1">
              <a:spLocks noChangeArrowheads="1"/>
            </p:cNvSpPr>
            <p:nvPr/>
          </p:nvSpPr>
          <p:spPr bwMode="auto">
            <a:xfrm>
              <a:off x="-333569" y="4068838"/>
              <a:ext cx="1426071" cy="412410"/>
            </a:xfrm>
            <a:prstGeom prst="rect">
              <a:avLst/>
            </a:prstGeom>
            <a:noFill/>
            <a:ln w="9525">
              <a:noFill/>
              <a:miter lim="800000"/>
              <a:headEnd/>
              <a:tailEnd/>
            </a:ln>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10 prisbasbelopp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49 000 kr/mån</a:t>
              </a:r>
            </a:p>
          </p:txBody>
        </p:sp>
        <p:sp>
          <p:nvSpPr>
            <p:cNvPr id="50" name="Rectangle 61">
              <a:extLst>
                <a:ext uri="{FF2B5EF4-FFF2-40B4-BE49-F238E27FC236}">
                  <a16:creationId xmlns:a16="http://schemas.microsoft.com/office/drawing/2014/main" id="{981DF3E1-DD1E-44D6-9E61-3B0DC4D3D866}"/>
                </a:ext>
              </a:extLst>
            </p:cNvPr>
            <p:cNvSpPr/>
            <p:nvPr/>
          </p:nvSpPr>
          <p:spPr bwMode="auto">
            <a:xfrm>
              <a:off x="7452847" y="4187297"/>
              <a:ext cx="1455358" cy="175758"/>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7"/>
            <p:cNvSpPr txBox="1">
              <a:spLocks noChangeArrowheads="1"/>
            </p:cNvSpPr>
            <p:nvPr/>
          </p:nvSpPr>
          <p:spPr bwMode="auto">
            <a:xfrm>
              <a:off x="7683504" y="4185347"/>
              <a:ext cx="1057007" cy="235663"/>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a:ln>
                    <a:noFill/>
                  </a:ln>
                  <a:solidFill>
                    <a:prstClr val="black"/>
                  </a:solidFill>
                  <a:effectLst/>
                  <a:uLnTx/>
                  <a:uFillTx/>
                  <a:latin typeface="Calibri" panose="020F0502020204030204"/>
                  <a:ea typeface="+mn-ea"/>
                  <a:cs typeface="+mn-cs"/>
                </a:rPr>
                <a:t>7,5 prisbasbelopp</a:t>
              </a:r>
            </a:p>
          </p:txBody>
        </p:sp>
      </p:grpSp>
      <p:sp>
        <p:nvSpPr>
          <p:cNvPr id="19" name="textruta 18">
            <a:extLst>
              <a:ext uri="{FF2B5EF4-FFF2-40B4-BE49-F238E27FC236}">
                <a16:creationId xmlns:a16="http://schemas.microsoft.com/office/drawing/2014/main" id="{3777186D-E2C7-4320-05BB-9A7116A1C2AC}"/>
              </a:ext>
            </a:extLst>
          </p:cNvPr>
          <p:cNvSpPr txBox="1"/>
          <p:nvPr/>
        </p:nvSpPr>
        <p:spPr>
          <a:xfrm>
            <a:off x="898110" y="166703"/>
            <a:ext cx="7902202"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F4911E"/>
                </a:solidFill>
                <a:effectLst/>
                <a:uLnTx/>
                <a:uFillTx/>
                <a:latin typeface="Calibri" panose="020F0502020204030204"/>
                <a:ea typeface="Roboto" panose="02000000000000000000" pitchFamily="2" charset="0"/>
                <a:cs typeface="Arial"/>
              </a:rPr>
              <a:t>Sjukersättning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F4911E"/>
                </a:solidFill>
                <a:effectLst/>
                <a:uLnTx/>
                <a:uFillTx/>
                <a:latin typeface="Calibri" panose="020F0502020204030204"/>
                <a:ea typeface="Roboto" panose="02000000000000000000" pitchFamily="2" charset="0"/>
                <a:cs typeface="Arial"/>
              </a:rPr>
              <a:t>Tjänstemän </a:t>
            </a:r>
            <a:endParaRPr kumimoji="0" lang="sv-SE"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10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 25">
            <a:extLst>
              <a:ext uri="{FF2B5EF4-FFF2-40B4-BE49-F238E27FC236}">
                <a16:creationId xmlns:a16="http://schemas.microsoft.com/office/drawing/2014/main" id="{1CB74D45-CED3-4B9E-ACCC-1C32EFC321CF}"/>
              </a:ext>
            </a:extLst>
          </p:cNvPr>
          <p:cNvGrpSpPr/>
          <p:nvPr/>
        </p:nvGrpSpPr>
        <p:grpSpPr>
          <a:xfrm>
            <a:off x="857427" y="993089"/>
            <a:ext cx="7075632" cy="3675556"/>
            <a:chOff x="132" y="1443194"/>
            <a:chExt cx="9053278" cy="4723691"/>
          </a:xfrm>
          <a:effectLst>
            <a:outerShdw blurRad="50800" dist="38100" dir="2700000" algn="tl" rotWithShape="0">
              <a:prstClr val="black">
                <a:alpha val="40000"/>
              </a:prstClr>
            </a:outerShdw>
          </a:effectLst>
        </p:grpSpPr>
        <p:sp>
          <p:nvSpPr>
            <p:cNvPr id="4" name="TextBox 4"/>
            <p:cNvSpPr txBox="1">
              <a:spLocks noChangeArrowheads="1"/>
            </p:cNvSpPr>
            <p:nvPr/>
          </p:nvSpPr>
          <p:spPr bwMode="auto">
            <a:xfrm>
              <a:off x="545589" y="5814509"/>
              <a:ext cx="485603" cy="307776"/>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D</a:t>
              </a: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ag</a:t>
              </a:r>
            </a:p>
          </p:txBody>
        </p:sp>
        <p:sp>
          <p:nvSpPr>
            <p:cNvPr id="7" name="TextBox 11"/>
            <p:cNvSpPr txBox="1">
              <a:spLocks noChangeArrowheads="1"/>
            </p:cNvSpPr>
            <p:nvPr/>
          </p:nvSpPr>
          <p:spPr bwMode="auto">
            <a:xfrm>
              <a:off x="1552569" y="5817464"/>
              <a:ext cx="1176125" cy="338555"/>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2-14 </a:t>
              </a:r>
            </a:p>
          </p:txBody>
        </p:sp>
        <p:sp>
          <p:nvSpPr>
            <p:cNvPr id="8" name="TextBox 12"/>
            <p:cNvSpPr txBox="1">
              <a:spLocks noChangeArrowheads="1"/>
            </p:cNvSpPr>
            <p:nvPr/>
          </p:nvSpPr>
          <p:spPr bwMode="auto">
            <a:xfrm>
              <a:off x="1181625" y="5817463"/>
              <a:ext cx="338128" cy="338555"/>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1</a:t>
              </a:r>
            </a:p>
          </p:txBody>
        </p:sp>
        <p:sp>
          <p:nvSpPr>
            <p:cNvPr id="9" name="Rectangle 13"/>
            <p:cNvSpPr/>
            <p:nvPr/>
          </p:nvSpPr>
          <p:spPr bwMode="auto">
            <a:xfrm>
              <a:off x="1185746" y="1787492"/>
              <a:ext cx="294031" cy="4060983"/>
            </a:xfrm>
            <a:prstGeom prst="rect">
              <a:avLst/>
            </a:prstGeom>
            <a:gradFill flip="none" rotWithShape="1">
              <a:gsLst>
                <a:gs pos="0">
                  <a:schemeClr val="bg2">
                    <a:lumMod val="60000"/>
                    <a:lumOff val="40000"/>
                  </a:schemeClr>
                </a:gs>
                <a:gs pos="100000">
                  <a:schemeClr val="bg2">
                    <a:lumMod val="20000"/>
                    <a:lumOff val="8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ＭＳ Ｐゴシック" pitchFamily="48" charset="-128"/>
                <a:cs typeface="Arial" charset="0"/>
              </a:endParaRPr>
            </a:p>
          </p:txBody>
        </p:sp>
        <p:sp>
          <p:nvSpPr>
            <p:cNvPr id="10" name="TextBox 14"/>
            <p:cNvSpPr txBox="1">
              <a:spLocks noChangeArrowheads="1"/>
            </p:cNvSpPr>
            <p:nvPr/>
          </p:nvSpPr>
          <p:spPr bwMode="auto">
            <a:xfrm rot="16200000">
              <a:off x="722946" y="4094580"/>
              <a:ext cx="1216572" cy="338555"/>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Karensperiod</a:t>
              </a:r>
            </a:p>
          </p:txBody>
        </p:sp>
        <p:sp>
          <p:nvSpPr>
            <p:cNvPr id="11" name="Rectangle 15"/>
            <p:cNvSpPr/>
            <p:nvPr/>
          </p:nvSpPr>
          <p:spPr bwMode="auto">
            <a:xfrm>
              <a:off x="1553285" y="3796516"/>
              <a:ext cx="1176126" cy="2051959"/>
            </a:xfrm>
            <a:prstGeom prst="rec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sv-SE" sz="900" b="0" i="0" u="none" strike="noStrike" kern="1200" cap="none" spc="0" normalizeH="0" baseline="0" noProof="0">
                <a:ln>
                  <a:noFill/>
                </a:ln>
                <a:solidFill>
                  <a:prstClr val="black"/>
                </a:solidFill>
                <a:effectLst/>
                <a:uLnTx/>
                <a:uFillTx/>
                <a:latin typeface="Calibri" panose="020F0502020204030204"/>
                <a:ea typeface="ＭＳ Ｐゴシック" pitchFamily="48" charset="-128"/>
                <a:cs typeface="Arial" charset="0"/>
              </a:endParaRPr>
            </a:p>
          </p:txBody>
        </p:sp>
        <p:sp>
          <p:nvSpPr>
            <p:cNvPr id="12" name="Rectangle 16"/>
            <p:cNvSpPr>
              <a:spLocks noChangeArrowheads="1"/>
            </p:cNvSpPr>
            <p:nvPr/>
          </p:nvSpPr>
          <p:spPr bwMode="auto">
            <a:xfrm>
              <a:off x="2802918" y="3799494"/>
              <a:ext cx="6101151" cy="2048981"/>
            </a:xfrm>
            <a:prstGeom prst="rect">
              <a:avLst/>
            </a:prstGeom>
            <a:solidFill>
              <a:srgbClr val="FFC000"/>
            </a:solidFill>
            <a:ln w="0" algn="ctr">
              <a:solidFill>
                <a:schemeClr val="tx1">
                  <a:alpha val="0"/>
                </a:schemeClr>
              </a:solidFill>
              <a:round/>
              <a:headEnd/>
              <a:tailEnd/>
            </a:ln>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prstClr val="black"/>
                  </a:solidFill>
                  <a:effectLst/>
                  <a:uLnTx/>
                  <a:uFillTx/>
                  <a:latin typeface="Calibri" panose="020F0502020204030204"/>
                  <a:ea typeface="+mn-ea"/>
                  <a:cs typeface="+mn-cs"/>
                </a:rPr>
                <a:t>Försäkringskassan</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22"/>
            <p:cNvSpPr txBox="1">
              <a:spLocks noChangeArrowheads="1"/>
            </p:cNvSpPr>
            <p:nvPr/>
          </p:nvSpPr>
          <p:spPr bwMode="auto">
            <a:xfrm>
              <a:off x="2816005" y="5828330"/>
              <a:ext cx="2116037" cy="338555"/>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15-364</a:t>
              </a:r>
            </a:p>
          </p:txBody>
        </p:sp>
        <p:sp>
          <p:nvSpPr>
            <p:cNvPr id="16" name="TextBox 23"/>
            <p:cNvSpPr txBox="1">
              <a:spLocks noChangeArrowheads="1"/>
            </p:cNvSpPr>
            <p:nvPr/>
          </p:nvSpPr>
          <p:spPr bwMode="auto">
            <a:xfrm>
              <a:off x="4932041" y="5817464"/>
              <a:ext cx="1872207" cy="338555"/>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365-914 </a:t>
              </a:r>
            </a:p>
          </p:txBody>
        </p:sp>
        <p:sp>
          <p:nvSpPr>
            <p:cNvPr id="17" name="TextBox 24"/>
            <p:cNvSpPr txBox="1">
              <a:spLocks noChangeArrowheads="1"/>
            </p:cNvSpPr>
            <p:nvPr/>
          </p:nvSpPr>
          <p:spPr bwMode="auto">
            <a:xfrm>
              <a:off x="6804249" y="5817464"/>
              <a:ext cx="2115847" cy="338555"/>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915 - 66 år </a:t>
              </a:r>
            </a:p>
          </p:txBody>
        </p:sp>
        <p:sp>
          <p:nvSpPr>
            <p:cNvPr id="27" name="Rectangle 48"/>
            <p:cNvSpPr/>
            <p:nvPr/>
          </p:nvSpPr>
          <p:spPr bwMode="auto">
            <a:xfrm>
              <a:off x="6804248" y="3796518"/>
              <a:ext cx="1960906" cy="388077"/>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Calibri" panose="020F0502020204030204"/>
                  <a:ea typeface="+mn-ea"/>
                  <a:cs typeface="+mn-cs"/>
                </a:rPr>
                <a:t>AFA AGS månadsersättning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Calibri" panose="020F0502020204030204"/>
                  <a:ea typeface="+mn-ea"/>
                  <a:cs typeface="+mn-cs"/>
                </a:rPr>
                <a:t>ca 15%</a:t>
              </a:r>
            </a:p>
          </p:txBody>
        </p:sp>
        <p:sp>
          <p:nvSpPr>
            <p:cNvPr id="28" name="TextBox 56"/>
            <p:cNvSpPr txBox="1">
              <a:spLocks noChangeArrowheads="1"/>
            </p:cNvSpPr>
            <p:nvPr/>
          </p:nvSpPr>
          <p:spPr bwMode="auto">
            <a:xfrm>
              <a:off x="2786893" y="4847695"/>
              <a:ext cx="2145149" cy="492443"/>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Sjukpenning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ca 80% </a:t>
              </a:r>
            </a:p>
          </p:txBody>
        </p:sp>
        <p:sp>
          <p:nvSpPr>
            <p:cNvPr id="30" name="Rectangle 61"/>
            <p:cNvSpPr/>
            <p:nvPr/>
          </p:nvSpPr>
          <p:spPr bwMode="auto">
            <a:xfrm>
              <a:off x="2797250" y="3521939"/>
              <a:ext cx="2136354" cy="276213"/>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Calibri" panose="020F0502020204030204"/>
                  <a:ea typeface="+mn-ea"/>
                  <a:cs typeface="+mn-cs"/>
                </a:rPr>
                <a:t>AFA  AGS dagsersättning 10%</a:t>
              </a:r>
            </a:p>
          </p:txBody>
        </p:sp>
        <p:sp>
          <p:nvSpPr>
            <p:cNvPr id="33" name="TextBox 50"/>
            <p:cNvSpPr txBox="1">
              <a:spLocks noChangeArrowheads="1"/>
            </p:cNvSpPr>
            <p:nvPr/>
          </p:nvSpPr>
          <p:spPr bwMode="auto">
            <a:xfrm>
              <a:off x="6804249" y="4833990"/>
              <a:ext cx="2115847" cy="492443"/>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Sjukersättning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ca 64%</a:t>
              </a:r>
            </a:p>
          </p:txBody>
        </p:sp>
        <p:sp>
          <p:nvSpPr>
            <p:cNvPr id="41" name="TextBox 51"/>
            <p:cNvSpPr txBox="1">
              <a:spLocks noChangeArrowheads="1"/>
            </p:cNvSpPr>
            <p:nvPr/>
          </p:nvSpPr>
          <p:spPr bwMode="auto">
            <a:xfrm>
              <a:off x="1569483" y="4833990"/>
              <a:ext cx="1159212" cy="492443"/>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Sjuklön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80%</a:t>
              </a:r>
            </a:p>
          </p:txBody>
        </p:sp>
        <p:sp>
          <p:nvSpPr>
            <p:cNvPr id="34" name="Rectangle 48"/>
            <p:cNvSpPr/>
            <p:nvPr/>
          </p:nvSpPr>
          <p:spPr bwMode="auto">
            <a:xfrm>
              <a:off x="6804248" y="2562615"/>
              <a:ext cx="1960906" cy="916908"/>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Calibri" panose="020F0502020204030204"/>
                  <a:ea typeface="+mn-ea"/>
                  <a:cs typeface="+mn-cs"/>
                </a:rPr>
                <a:t>AFA AGS månadsersättning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Calibri" panose="020F0502020204030204"/>
                  <a:ea typeface="+mn-ea"/>
                  <a:cs typeface="+mn-cs"/>
                </a:rPr>
                <a:t>ca 65%</a:t>
              </a:r>
            </a:p>
          </p:txBody>
        </p:sp>
        <p:sp>
          <p:nvSpPr>
            <p:cNvPr id="39" name="Rectangle 48"/>
            <p:cNvSpPr/>
            <p:nvPr/>
          </p:nvSpPr>
          <p:spPr bwMode="auto">
            <a:xfrm>
              <a:off x="6804249" y="1875162"/>
              <a:ext cx="1960904" cy="465288"/>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Calibri" panose="020F0502020204030204"/>
                  <a:ea typeface="+mn-ea"/>
                  <a:cs typeface="+mn-cs"/>
                </a:rPr>
                <a:t>AFA AGS månadsersättning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Calibri" panose="020F0502020204030204"/>
                  <a:ea typeface="+mn-ea"/>
                  <a:cs typeface="+mn-cs"/>
                </a:rPr>
                <a:t>ca 32,5%</a:t>
              </a:r>
            </a:p>
          </p:txBody>
        </p:sp>
        <p:sp>
          <p:nvSpPr>
            <p:cNvPr id="40" name="TextBox 56"/>
            <p:cNvSpPr txBox="1">
              <a:spLocks noChangeArrowheads="1"/>
            </p:cNvSpPr>
            <p:nvPr/>
          </p:nvSpPr>
          <p:spPr bwMode="auto">
            <a:xfrm>
              <a:off x="4932041" y="4837100"/>
              <a:ext cx="1872207" cy="492443"/>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Sjukpenning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ca 75% </a:t>
              </a:r>
            </a:p>
          </p:txBody>
        </p:sp>
        <p:sp>
          <p:nvSpPr>
            <p:cNvPr id="25" name="Rektangel 24"/>
            <p:cNvSpPr/>
            <p:nvPr/>
          </p:nvSpPr>
          <p:spPr bwMode="auto">
            <a:xfrm>
              <a:off x="4932041" y="3798152"/>
              <a:ext cx="1872205" cy="20565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48" charset="-128"/>
                <a:cs typeface="+mn-cs"/>
              </a:endParaRPr>
            </a:p>
          </p:txBody>
        </p:sp>
        <p:sp>
          <p:nvSpPr>
            <p:cNvPr id="42" name="Rectangle 18"/>
            <p:cNvSpPr/>
            <p:nvPr/>
          </p:nvSpPr>
          <p:spPr bwMode="auto">
            <a:xfrm rot="10800000">
              <a:off x="1561025" y="1556791"/>
              <a:ext cx="1176126" cy="1748077"/>
            </a:xfrm>
            <a:prstGeom prst="flowChartDocumen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sv-SE" sz="900" b="0" i="0" u="none" strike="noStrike" kern="1200" cap="none" spc="0" normalizeH="0" baseline="0" noProof="0">
                <a:ln>
                  <a:noFill/>
                </a:ln>
                <a:solidFill>
                  <a:prstClr val="black"/>
                </a:solidFill>
                <a:effectLst/>
                <a:uLnTx/>
                <a:uFillTx/>
                <a:latin typeface="Calibri" panose="020F0502020204030204"/>
                <a:ea typeface="ＭＳ Ｐゴシック" pitchFamily="48" charset="-128"/>
                <a:cs typeface="Arial" charset="0"/>
              </a:endParaRPr>
            </a:p>
          </p:txBody>
        </p:sp>
        <p:sp>
          <p:nvSpPr>
            <p:cNvPr id="43" name="TextBox 51"/>
            <p:cNvSpPr txBox="1">
              <a:spLocks noChangeArrowheads="1"/>
            </p:cNvSpPr>
            <p:nvPr/>
          </p:nvSpPr>
          <p:spPr bwMode="auto">
            <a:xfrm>
              <a:off x="1569481" y="2738766"/>
              <a:ext cx="1159212" cy="492443"/>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Sjuklön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80%</a:t>
              </a:r>
            </a:p>
          </p:txBody>
        </p:sp>
        <p:cxnSp>
          <p:nvCxnSpPr>
            <p:cNvPr id="35" name="Rak pil 34"/>
            <p:cNvCxnSpPr>
              <a:cxnSpLocks/>
            </p:cNvCxnSpPr>
            <p:nvPr/>
          </p:nvCxnSpPr>
          <p:spPr bwMode="auto">
            <a:xfrm>
              <a:off x="395536" y="2347620"/>
              <a:ext cx="8657874" cy="0"/>
            </a:xfrm>
            <a:prstGeom prst="straightConnector1">
              <a:avLst/>
            </a:prstGeom>
            <a:solidFill>
              <a:schemeClr val="accent1"/>
            </a:solidFill>
            <a:ln w="9525"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5"/>
            <p:cNvSpPr txBox="1">
              <a:spLocks noChangeArrowheads="1"/>
            </p:cNvSpPr>
            <p:nvPr/>
          </p:nvSpPr>
          <p:spPr bwMode="auto">
            <a:xfrm>
              <a:off x="132" y="1443194"/>
              <a:ext cx="1239057" cy="563650"/>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30 inkomstbasbelopp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201 500 kr/mån</a:t>
              </a:r>
            </a:p>
          </p:txBody>
        </p:sp>
        <p:sp>
          <p:nvSpPr>
            <p:cNvPr id="32" name="TextBox 6"/>
            <p:cNvSpPr txBox="1">
              <a:spLocks noChangeArrowheads="1"/>
            </p:cNvSpPr>
            <p:nvPr/>
          </p:nvSpPr>
          <p:spPr bwMode="auto">
            <a:xfrm>
              <a:off x="13082" y="2011232"/>
              <a:ext cx="1159715" cy="563650"/>
            </a:xfrm>
            <a:prstGeom prst="rect">
              <a:avLst/>
            </a:prstGeom>
            <a:noFill/>
            <a:ln w="9525">
              <a:noFill/>
              <a:miter lim="800000"/>
              <a:headEnd/>
              <a:tailEnd/>
            </a:ln>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20 inkomstbasbelopp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134 333 kr/mån</a:t>
              </a:r>
            </a:p>
          </p:txBody>
        </p:sp>
        <p:sp>
          <p:nvSpPr>
            <p:cNvPr id="44" name="TextBox 7"/>
            <p:cNvSpPr txBox="1">
              <a:spLocks noChangeArrowheads="1"/>
            </p:cNvSpPr>
            <p:nvPr/>
          </p:nvSpPr>
          <p:spPr bwMode="auto">
            <a:xfrm>
              <a:off x="104946" y="3106619"/>
              <a:ext cx="1057007" cy="563650"/>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10 prisbasbelopp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49 000 kr/mån</a:t>
              </a:r>
            </a:p>
          </p:txBody>
        </p:sp>
        <p:cxnSp>
          <p:nvCxnSpPr>
            <p:cNvPr id="45" name="Rak pil 34"/>
            <p:cNvCxnSpPr>
              <a:cxnSpLocks/>
            </p:cNvCxnSpPr>
            <p:nvPr/>
          </p:nvCxnSpPr>
          <p:spPr bwMode="auto">
            <a:xfrm>
              <a:off x="395536" y="1807615"/>
              <a:ext cx="8657874" cy="0"/>
            </a:xfrm>
            <a:prstGeom prst="straightConnector1">
              <a:avLst/>
            </a:prstGeom>
            <a:solidFill>
              <a:schemeClr val="accent1"/>
            </a:solidFill>
            <a:ln w="9525"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Koppling: vinklad 22">
              <a:extLst>
                <a:ext uri="{FF2B5EF4-FFF2-40B4-BE49-F238E27FC236}">
                  <a16:creationId xmlns:a16="http://schemas.microsoft.com/office/drawing/2014/main" id="{96A48465-9A56-4F7F-AF53-8BC39AD070B2}"/>
                </a:ext>
              </a:extLst>
            </p:cNvPr>
            <p:cNvCxnSpPr/>
            <p:nvPr/>
          </p:nvCxnSpPr>
          <p:spPr bwMode="auto">
            <a:xfrm>
              <a:off x="395536" y="3304879"/>
              <a:ext cx="8657874" cy="190625"/>
            </a:xfrm>
            <a:prstGeom prst="bentConnector3">
              <a:avLst>
                <a:gd name="adj1" fmla="val 73907"/>
              </a:avLst>
            </a:prstGeom>
            <a:solidFill>
              <a:schemeClr val="accent1"/>
            </a:solidFill>
            <a:ln w="9525"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7">
              <a:extLst>
                <a:ext uri="{FF2B5EF4-FFF2-40B4-BE49-F238E27FC236}">
                  <a16:creationId xmlns:a16="http://schemas.microsoft.com/office/drawing/2014/main" id="{491D87C3-0437-4F56-BF63-467911EF00DA}"/>
                </a:ext>
              </a:extLst>
            </p:cNvPr>
            <p:cNvSpPr txBox="1">
              <a:spLocks noChangeArrowheads="1"/>
            </p:cNvSpPr>
            <p:nvPr/>
          </p:nvSpPr>
          <p:spPr bwMode="auto">
            <a:xfrm>
              <a:off x="7475433" y="3199168"/>
              <a:ext cx="1057007" cy="237326"/>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a:ln>
                    <a:noFill/>
                  </a:ln>
                  <a:solidFill>
                    <a:prstClr val="black"/>
                  </a:solidFill>
                  <a:effectLst/>
                  <a:uLnTx/>
                  <a:uFillTx/>
                  <a:latin typeface="Calibri" panose="020F0502020204030204"/>
                  <a:ea typeface="+mn-ea"/>
                  <a:cs typeface="+mn-cs"/>
                </a:rPr>
                <a:t>7,5 prisbasbelopp</a:t>
              </a:r>
            </a:p>
          </p:txBody>
        </p:sp>
      </p:grpSp>
      <p:sp>
        <p:nvSpPr>
          <p:cNvPr id="3" name="textruta 2">
            <a:extLst>
              <a:ext uri="{FF2B5EF4-FFF2-40B4-BE49-F238E27FC236}">
                <a16:creationId xmlns:a16="http://schemas.microsoft.com/office/drawing/2014/main" id="{28CD9818-BFB4-CC71-215C-343210643B0E}"/>
              </a:ext>
            </a:extLst>
          </p:cNvPr>
          <p:cNvSpPr txBox="1"/>
          <p:nvPr/>
        </p:nvSpPr>
        <p:spPr>
          <a:xfrm>
            <a:off x="859720" y="147841"/>
            <a:ext cx="7270111" cy="113877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F4911E"/>
                </a:solidFill>
                <a:effectLst/>
                <a:uLnTx/>
                <a:uFillTx/>
                <a:latin typeface="Calibri" panose="020F0502020204030204" pitchFamily="34" charset="0"/>
                <a:ea typeface="Roboto" panose="02000000000000000000" pitchFamily="2" charset="0"/>
                <a:cs typeface="Calibri" panose="020F0502020204030204" pitchFamily="34" charset="0"/>
              </a:rPr>
              <a:t>Sjukersättning</a:t>
            </a:r>
            <a:r>
              <a:rPr kumimoji="0" lang="sv-SE" sz="2400" b="1" i="0" u="none" strike="noStrike" kern="1200" cap="none" spc="0" normalizeH="0" baseline="0" noProof="0">
                <a:ln>
                  <a:noFill/>
                </a:ln>
                <a:solidFill>
                  <a:srgbClr val="F4911E"/>
                </a:solidFill>
                <a:effectLst/>
                <a:uLnTx/>
                <a:uFillTx/>
                <a:latin typeface="Calibri" panose="020F0502020204030204" pitchFamily="34" charset="0"/>
                <a:ea typeface="Roboto" panose="02000000000000000000" pitchFamily="2" charset="0"/>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F4911E"/>
                </a:solidFill>
                <a:effectLst/>
                <a:uLnTx/>
                <a:uFillTx/>
                <a:latin typeface="Calibri" panose="020F0502020204030204" pitchFamily="34" charset="0"/>
                <a:ea typeface="Roboto" panose="02000000000000000000" pitchFamily="2" charset="0"/>
                <a:cs typeface="Calibri" panose="020F0502020204030204" pitchFamily="34" charset="0"/>
              </a:rPr>
              <a:t>Arbetare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4911E"/>
                </a:solidFill>
                <a:effectLst/>
                <a:uLnTx/>
                <a:uFillTx/>
                <a:latin typeface="Helvetica" pitchFamily="2" charset="0"/>
                <a:ea typeface="Roboto" panose="02000000000000000000" pitchFamily="2" charset="0"/>
                <a:cs typeface="Arial"/>
              </a:rPr>
              <a:t>  </a:t>
            </a: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ktangel 1">
            <a:extLst>
              <a:ext uri="{FF2B5EF4-FFF2-40B4-BE49-F238E27FC236}">
                <a16:creationId xmlns:a16="http://schemas.microsoft.com/office/drawing/2014/main" id="{6113242F-E08F-1329-317D-6E3AACD603CC}"/>
              </a:ext>
            </a:extLst>
          </p:cNvPr>
          <p:cNvSpPr/>
          <p:nvPr/>
        </p:nvSpPr>
        <p:spPr bwMode="auto">
          <a:xfrm>
            <a:off x="7707771" y="2815199"/>
            <a:ext cx="225288" cy="311004"/>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48" charset="-128"/>
              <a:cs typeface="+mn-cs"/>
            </a:endParaRPr>
          </a:p>
        </p:txBody>
      </p:sp>
    </p:spTree>
    <p:extLst>
      <p:ext uri="{BB962C8B-B14F-4D97-AF65-F5344CB8AC3E}">
        <p14:creationId xmlns:p14="http://schemas.microsoft.com/office/powerpoint/2010/main" val="3923003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5"/>
          <p:cNvSpPr txBox="1">
            <a:spLocks/>
          </p:cNvSpPr>
          <p:nvPr/>
        </p:nvSpPr>
        <p:spPr>
          <a:xfrm>
            <a:off x="1089590" y="400575"/>
            <a:ext cx="6856810" cy="517922"/>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F4911E"/>
                </a:solidFill>
                <a:effectLst/>
                <a:uLnTx/>
                <a:uFillTx/>
                <a:latin typeface="Calibri" panose="020F0502020204030204"/>
                <a:ea typeface="Roboto" panose="02000000000000000000" pitchFamily="2" charset="0"/>
                <a:cs typeface="Helvetica" panose="020B0604020202020204" pitchFamily="34" charset="0"/>
              </a:rPr>
              <a:t>ITP 1 – </a:t>
            </a:r>
            <a:r>
              <a:rPr kumimoji="0" lang="sv-SE" sz="2000" b="1" i="0" u="none" strike="noStrike" kern="1200" cap="none" spc="0" normalizeH="0" baseline="0" noProof="0" err="1">
                <a:ln>
                  <a:noFill/>
                </a:ln>
                <a:solidFill>
                  <a:srgbClr val="F4911E"/>
                </a:solidFill>
                <a:effectLst/>
                <a:uLnTx/>
                <a:uFillTx/>
                <a:latin typeface="Calibri" panose="020F0502020204030204"/>
                <a:ea typeface="Roboto" panose="02000000000000000000" pitchFamily="2" charset="0"/>
                <a:cs typeface="Helvetica" panose="020B0604020202020204" pitchFamily="34" charset="0"/>
              </a:rPr>
              <a:t>Occupational</a:t>
            </a:r>
            <a:r>
              <a:rPr kumimoji="0" lang="sv-SE" sz="2000" b="1" i="0" u="none" strike="noStrike" kern="1200" cap="none" spc="0" normalizeH="0" baseline="0" noProof="0">
                <a:ln>
                  <a:noFill/>
                </a:ln>
                <a:solidFill>
                  <a:srgbClr val="F4911E"/>
                </a:solidFill>
                <a:effectLst/>
                <a:uLnTx/>
                <a:uFillTx/>
                <a:latin typeface="Calibri" panose="020F0502020204030204"/>
                <a:ea typeface="Roboto" panose="02000000000000000000" pitchFamily="2" charset="0"/>
                <a:cs typeface="Helvetica" panose="020B0604020202020204" pitchFamily="34" charset="0"/>
              </a:rPr>
              <a:t> Pension</a:t>
            </a:r>
          </a:p>
          <a:p>
            <a:pPr marL="0" marR="0" lvl="0" indent="0" algn="l" defTabSz="457200" rtl="0" eaLnBrk="1" fontAlgn="auto" latinLnBrk="0" hangingPunct="1">
              <a:lnSpc>
                <a:spcPct val="83000"/>
              </a:lnSpc>
              <a:spcBef>
                <a:spcPts val="0"/>
              </a:spcBef>
              <a:spcAft>
                <a:spcPts val="0"/>
              </a:spcAft>
              <a:buClrTx/>
              <a:buSzTx/>
              <a:buFontTx/>
              <a:buNone/>
              <a:tabLst/>
              <a:defRPr/>
            </a:pPr>
            <a:r>
              <a:rPr kumimoji="0" lang="sv-SE" sz="2800" b="0" i="0" u="none" strike="noStrike" kern="0" cap="none" spc="0" normalizeH="0" baseline="0" noProof="0">
                <a:ln>
                  <a:noFill/>
                </a:ln>
                <a:solidFill>
                  <a:srgbClr val="F4911E"/>
                </a:solidFill>
                <a:effectLst/>
                <a:uLnTx/>
                <a:uFillTx/>
                <a:latin typeface="Calibri" panose="020F0502020204030204"/>
                <a:ea typeface="+mn-ea"/>
                <a:cs typeface="Helvetica" panose="020B0604020202020204" pitchFamily="34" charset="0"/>
              </a:rPr>
              <a:t> </a:t>
            </a:r>
          </a:p>
          <a:p>
            <a:pPr marL="0" marR="0" lvl="0" indent="0" algn="l" defTabSz="685800" rtl="0" eaLnBrk="0" fontAlgn="base" latinLnBrk="0" hangingPunct="0">
              <a:lnSpc>
                <a:spcPct val="83000"/>
              </a:lnSpc>
              <a:spcBef>
                <a:spcPct val="0"/>
              </a:spcBef>
              <a:spcAft>
                <a:spcPct val="0"/>
              </a:spcAft>
              <a:buClrTx/>
              <a:buSzTx/>
              <a:buFontTx/>
              <a:buNone/>
              <a:tabLst/>
              <a:defRPr/>
            </a:pPr>
            <a:endParaRPr kumimoji="0" lang="sv-SE" sz="2800" b="0" i="0" u="none" strike="noStrike" kern="0" cap="none" spc="0" normalizeH="0" baseline="0" noProof="0">
              <a:ln>
                <a:noFill/>
              </a:ln>
              <a:solidFill>
                <a:srgbClr val="DE9F1F"/>
              </a:solidFill>
              <a:effectLst/>
              <a:uLnTx/>
              <a:uFillTx/>
              <a:latin typeface="Helvetica" panose="020B0604020202020204" pitchFamily="34" charset="0"/>
              <a:ea typeface="+mn-ea"/>
              <a:cs typeface="Helvetica" panose="020B0604020202020204" pitchFamily="34" charset="0"/>
            </a:endParaRPr>
          </a:p>
        </p:txBody>
      </p:sp>
      <p:sp>
        <p:nvSpPr>
          <p:cNvPr id="21" name="Document 20"/>
          <p:cNvSpPr/>
          <p:nvPr/>
        </p:nvSpPr>
        <p:spPr bwMode="auto">
          <a:xfrm rot="10800000">
            <a:off x="3467883" y="1005577"/>
            <a:ext cx="433388" cy="685340"/>
          </a:xfrm>
          <a:prstGeom prst="flowChartDocument">
            <a:avLst/>
          </a:prstGeom>
          <a:solidFill>
            <a:srgbClr val="FFCC6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48" charset="-128"/>
              <a:cs typeface="+mn-cs"/>
            </a:endParaRPr>
          </a:p>
        </p:txBody>
      </p:sp>
      <p:sp>
        <p:nvSpPr>
          <p:cNvPr id="3" name="Rectangle 27"/>
          <p:cNvSpPr txBox="1">
            <a:spLocks noChangeArrowheads="1"/>
          </p:cNvSpPr>
          <p:nvPr/>
        </p:nvSpPr>
        <p:spPr>
          <a:xfrm>
            <a:off x="1401840" y="4118278"/>
            <a:ext cx="6339130" cy="385597"/>
          </a:xfrm>
          <a:prstGeom prst="rect">
            <a:avLst/>
          </a:prstGeom>
          <a:noFill/>
          <a:effectLst>
            <a:outerShdw blurRad="50800" dist="38100" dir="2700000" algn="tl" rotWithShape="0">
              <a:prstClr val="black">
                <a:alpha val="40000"/>
              </a:prstClr>
            </a:outerShdw>
          </a:effectLst>
        </p:spPr>
        <p:txBody>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Calibri" panose="020F0502020204030204"/>
                <a:ea typeface="+mn-ea"/>
                <a:cs typeface="+mn-cs"/>
              </a:rPr>
              <a:t>Pensionable salary</a:t>
            </a:r>
            <a:br>
              <a:rPr kumimoji="0" lang="en-US" sz="1050" b="1" i="1" u="none" strike="noStrike" kern="1200" cap="none" spc="0" normalizeH="0" baseline="0" noProof="0">
                <a:ln>
                  <a:noFill/>
                </a:ln>
                <a:solidFill>
                  <a:prstClr val="black"/>
                </a:solidFill>
                <a:effectLst/>
                <a:uLnTx/>
                <a:uFillTx/>
                <a:latin typeface="Calibri" panose="020F0502020204030204"/>
                <a:ea typeface="+mn-ea"/>
                <a:cs typeface="+mn-cs"/>
              </a:rPr>
            </a:b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Cash </a:t>
            </a:r>
            <a:r>
              <a:rPr kumimoji="0" lang="sv-SE" sz="1050" b="0" i="0" u="none" strike="noStrike" kern="1200" cap="none" spc="0" normalizeH="0" baseline="0" noProof="0" err="1">
                <a:ln>
                  <a:noFill/>
                </a:ln>
                <a:solidFill>
                  <a:prstClr val="black"/>
                </a:solidFill>
                <a:effectLst/>
                <a:uLnTx/>
                <a:uFillTx/>
                <a:latin typeface="Calibri" panose="020F0502020204030204"/>
                <a:ea typeface="+mn-ea"/>
                <a:cs typeface="+mn-cs"/>
              </a:rPr>
              <a:t>paid</a:t>
            </a: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v-SE" sz="1050" b="0" i="0" u="none" strike="noStrike" kern="1200" cap="none" spc="0" normalizeH="0" baseline="0" noProof="0" err="1">
                <a:ln>
                  <a:noFill/>
                </a:ln>
                <a:solidFill>
                  <a:prstClr val="black"/>
                </a:solidFill>
                <a:effectLst/>
                <a:uLnTx/>
                <a:uFillTx/>
                <a:latin typeface="Calibri" panose="020F0502020204030204"/>
                <a:ea typeface="+mn-ea"/>
                <a:cs typeface="+mn-cs"/>
              </a:rPr>
              <a:t>monthly</a:t>
            </a: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v-SE" sz="1050" b="0" i="0" u="none" strike="noStrike" kern="1200" cap="none" spc="0" normalizeH="0" baseline="0" noProof="0" err="1">
                <a:ln>
                  <a:noFill/>
                </a:ln>
                <a:solidFill>
                  <a:prstClr val="black"/>
                </a:solidFill>
                <a:effectLst/>
                <a:uLnTx/>
                <a:uFillTx/>
                <a:latin typeface="Calibri" panose="020F0502020204030204"/>
                <a:ea typeface="+mn-ea"/>
                <a:cs typeface="+mn-cs"/>
              </a:rPr>
              <a:t>salary</a:t>
            </a:r>
            <a:endParaRPr kumimoji="0" lang="en-GB"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2"/>
          <p:cNvSpPr>
            <a:spLocks noChangeArrowheads="1"/>
          </p:cNvSpPr>
          <p:nvPr/>
        </p:nvSpPr>
        <p:spPr bwMode="auto">
          <a:xfrm>
            <a:off x="3467883" y="1631880"/>
            <a:ext cx="433388" cy="2429263"/>
          </a:xfrm>
          <a:prstGeom prst="rect">
            <a:avLst/>
          </a:prstGeom>
          <a:solidFill>
            <a:srgbClr val="FFCC66"/>
          </a:solidFill>
          <a:ln w="76200">
            <a:noFill/>
            <a:miter lim="800000"/>
            <a:headEnd/>
            <a:tailEnd/>
          </a:ln>
          <a:effectLst>
            <a:outerShdw blurRad="50800" dist="38100" dir="2700000" algn="tl" rotWithShape="0">
              <a:prstClr val="black">
                <a:alpha val="40000"/>
              </a:prstClr>
            </a:outerShdw>
          </a:effectLst>
        </p:spPr>
        <p:txBody>
          <a:bodyPr wrap="none" lIns="0" tIns="0" rIns="0" b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GB" sz="15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21"/>
          <p:cNvSpPr>
            <a:spLocks noChangeArrowheads="1"/>
          </p:cNvSpPr>
          <p:nvPr/>
        </p:nvSpPr>
        <p:spPr bwMode="auto">
          <a:xfrm>
            <a:off x="4522221" y="3530085"/>
            <a:ext cx="810815" cy="489929"/>
          </a:xfrm>
          <a:prstGeom prst="rect">
            <a:avLst/>
          </a:prstGeom>
          <a:solidFill>
            <a:srgbClr val="E07523"/>
          </a:solidFill>
          <a:ln w="9525">
            <a:noFill/>
            <a:miter lim="800000"/>
            <a:headEnd/>
            <a:tailEnd/>
          </a:ln>
          <a:effectLst>
            <a:outerShdw blurRad="50800" dist="38100" dir="2700000" algn="tl" rotWithShape="0">
              <a:prstClr val="black">
                <a:alpha val="40000"/>
              </a:prstClr>
            </a:outerShdw>
          </a:effectLst>
        </p:spPr>
        <p:txBody>
          <a:bodyPr wrap="none" lIns="0" tIns="0" rIns="0" b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sv-SE" sz="1350" b="0" i="0" u="none" strike="noStrike" kern="1200" cap="none" spc="0" normalizeH="0" baseline="0" noProof="0">
                <a:ln>
                  <a:noFill/>
                </a:ln>
                <a:solidFill>
                  <a:prstClr val="white"/>
                </a:solidFill>
                <a:effectLst/>
                <a:uLnTx/>
                <a:uFillTx/>
                <a:latin typeface="Calibri" panose="020F0502020204030204"/>
                <a:ea typeface="+mn-ea"/>
                <a:cs typeface="+mn-cs"/>
              </a:rPr>
              <a:t>4,5%</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Line 6"/>
          <p:cNvSpPr>
            <a:spLocks noChangeShapeType="1"/>
          </p:cNvSpPr>
          <p:nvPr/>
        </p:nvSpPr>
        <p:spPr bwMode="auto">
          <a:xfrm>
            <a:off x="2615458" y="1503849"/>
            <a:ext cx="4327428" cy="3784"/>
          </a:xfrm>
          <a:prstGeom prst="line">
            <a:avLst/>
          </a:prstGeom>
          <a:noFill/>
          <a:ln w="9525">
            <a:solidFill>
              <a:schemeClr val="tx1"/>
            </a:solidFill>
            <a:prstDash val="sysDot"/>
            <a:round/>
            <a:headEnd/>
            <a:tailEnd/>
          </a:ln>
          <a:effectLst>
            <a:outerShdw blurRad="50800" dist="38100" dir="2700000" algn="tl" rotWithShape="0">
              <a:prstClr val="black">
                <a:alpha val="40000"/>
              </a:prstClr>
            </a:outerShdw>
          </a:effec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Line 5"/>
          <p:cNvSpPr>
            <a:spLocks noChangeShapeType="1"/>
          </p:cNvSpPr>
          <p:nvPr/>
        </p:nvSpPr>
        <p:spPr bwMode="auto">
          <a:xfrm>
            <a:off x="2615458" y="2233956"/>
            <a:ext cx="4361456" cy="7621"/>
          </a:xfrm>
          <a:prstGeom prst="line">
            <a:avLst/>
          </a:prstGeom>
          <a:noFill/>
          <a:ln w="9525">
            <a:solidFill>
              <a:schemeClr val="tx1"/>
            </a:solidFill>
            <a:prstDash val="sysDot"/>
            <a:round/>
            <a:headEnd/>
            <a:tailEnd/>
          </a:ln>
          <a:effectLst>
            <a:outerShdw blurRad="50800" dist="38100" dir="2700000" algn="tl" rotWithShape="0">
              <a:prstClr val="black">
                <a:alpha val="40000"/>
              </a:prstClr>
            </a:outerShdw>
          </a:effec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Line 4"/>
          <p:cNvSpPr>
            <a:spLocks noChangeShapeType="1"/>
          </p:cNvSpPr>
          <p:nvPr/>
        </p:nvSpPr>
        <p:spPr bwMode="auto">
          <a:xfrm>
            <a:off x="2615458" y="3238362"/>
            <a:ext cx="4361456" cy="6651"/>
          </a:xfrm>
          <a:prstGeom prst="line">
            <a:avLst/>
          </a:prstGeom>
          <a:noFill/>
          <a:ln w="9525">
            <a:solidFill>
              <a:schemeClr val="tx1"/>
            </a:solidFill>
            <a:prstDash val="sysDot"/>
            <a:round/>
            <a:headEnd/>
            <a:tailEnd/>
          </a:ln>
          <a:effectLst>
            <a:outerShdw blurRad="50800" dist="38100" dir="2700000" algn="tl" rotWithShape="0">
              <a:prstClr val="black">
                <a:alpha val="40000"/>
              </a:prstClr>
            </a:outerShdw>
          </a:effec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Line 7"/>
          <p:cNvSpPr>
            <a:spLocks noChangeShapeType="1"/>
          </p:cNvSpPr>
          <p:nvPr/>
        </p:nvSpPr>
        <p:spPr bwMode="auto">
          <a:xfrm>
            <a:off x="1401840" y="4029502"/>
            <a:ext cx="6339130" cy="17519"/>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 Box 16"/>
          <p:cNvSpPr txBox="1">
            <a:spLocks noChangeArrowheads="1"/>
          </p:cNvSpPr>
          <p:nvPr/>
        </p:nvSpPr>
        <p:spPr bwMode="auto">
          <a:xfrm>
            <a:off x="3995588" y="1119632"/>
            <a:ext cx="1890210" cy="161583"/>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0" tIns="0" rIns="0" bIns="0">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sv-SE" sz="1050" b="1" i="1" u="none" strike="noStrike" kern="1200" cap="none" spc="0" normalizeH="0" baseline="0" noProof="0" err="1">
                <a:ln>
                  <a:noFill/>
                </a:ln>
                <a:solidFill>
                  <a:prstClr val="black"/>
                </a:solidFill>
                <a:effectLst/>
                <a:uLnTx/>
                <a:uFillTx/>
                <a:latin typeface="Calibri" panose="020F0502020204030204"/>
                <a:ea typeface="+mn-ea"/>
                <a:cs typeface="+mn-cs"/>
              </a:rPr>
              <a:t>Defined</a:t>
            </a:r>
            <a:r>
              <a:rPr kumimoji="0" lang="sv-SE" sz="1050" b="1" i="1" u="none" strike="noStrike" kern="1200" cap="none" spc="0" normalizeH="0" baseline="0" noProof="0">
                <a:ln>
                  <a:noFill/>
                </a:ln>
                <a:solidFill>
                  <a:prstClr val="black"/>
                </a:solidFill>
                <a:effectLst/>
                <a:uLnTx/>
                <a:uFillTx/>
                <a:latin typeface="Calibri" panose="020F0502020204030204"/>
                <a:ea typeface="+mn-ea"/>
                <a:cs typeface="+mn-cs"/>
              </a:rPr>
              <a:t> </a:t>
            </a:r>
            <a:r>
              <a:rPr kumimoji="0" lang="sv-SE" sz="1050" b="1" i="1" u="none" strike="noStrike" kern="1200" cap="none" spc="0" normalizeH="0" baseline="0" noProof="0" err="1">
                <a:ln>
                  <a:noFill/>
                </a:ln>
                <a:solidFill>
                  <a:prstClr val="black"/>
                </a:solidFill>
                <a:effectLst/>
                <a:uLnTx/>
                <a:uFillTx/>
                <a:latin typeface="Calibri" panose="020F0502020204030204"/>
                <a:ea typeface="+mn-ea"/>
                <a:cs typeface="+mn-cs"/>
              </a:rPr>
              <a:t>contribution</a:t>
            </a:r>
            <a:r>
              <a:rPr kumimoji="0" lang="sv-SE" sz="1050" b="1" i="1" u="none" strike="noStrike" kern="1200" cap="none" spc="0" normalizeH="0" baseline="0" noProof="0">
                <a:ln>
                  <a:noFill/>
                </a:ln>
                <a:solidFill>
                  <a:prstClr val="black"/>
                </a:solidFill>
                <a:effectLst/>
                <a:uLnTx/>
                <a:uFillTx/>
                <a:latin typeface="Calibri" panose="020F0502020204030204"/>
                <a:ea typeface="+mn-ea"/>
                <a:cs typeface="+mn-cs"/>
              </a:rPr>
              <a:t> pension</a:t>
            </a:r>
            <a:endParaRPr kumimoji="0" lang="sv-SE" sz="105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 Box 12"/>
          <p:cNvSpPr txBox="1">
            <a:spLocks noChangeArrowheads="1"/>
          </p:cNvSpPr>
          <p:nvPr/>
        </p:nvSpPr>
        <p:spPr bwMode="auto">
          <a:xfrm>
            <a:off x="1929508" y="1374113"/>
            <a:ext cx="1371899"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0" tIns="0" rIns="0" bIns="0">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sv-SE" sz="800" b="0" i="0" u="none" strike="noStrike" kern="1200" cap="none" spc="0" normalizeH="0" baseline="0" noProof="0">
                <a:ln>
                  <a:noFill/>
                </a:ln>
                <a:solidFill>
                  <a:prstClr val="black"/>
                </a:solidFill>
                <a:effectLst/>
                <a:uLnTx/>
                <a:uFillTx/>
                <a:latin typeface="Calibri" panose="020F0502020204030204"/>
                <a:ea typeface="+mn-ea"/>
                <a:cs typeface="+mn-cs"/>
              </a:rPr>
              <a:t>30 income </a:t>
            </a:r>
            <a:r>
              <a:rPr kumimoji="0" lang="sv-SE" sz="800" b="0" i="0" u="none" strike="noStrike" kern="1200" cap="none" spc="0" normalizeH="0" baseline="0" noProof="0" err="1">
                <a:ln>
                  <a:noFill/>
                </a:ln>
                <a:solidFill>
                  <a:prstClr val="black"/>
                </a:solidFill>
                <a:effectLst/>
                <a:uLnTx/>
                <a:uFillTx/>
                <a:latin typeface="Calibri" panose="020F0502020204030204"/>
                <a:ea typeface="+mn-ea"/>
                <a:cs typeface="+mn-cs"/>
              </a:rPr>
              <a:t>base</a:t>
            </a:r>
            <a:r>
              <a:rPr kumimoji="0" lang="sv-SE" sz="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v-SE" sz="800" b="0" i="0" u="none" strike="noStrike" kern="1200" cap="none" spc="0" normalizeH="0" baseline="0" noProof="0" err="1">
                <a:ln>
                  <a:noFill/>
                </a:ln>
                <a:solidFill>
                  <a:prstClr val="black"/>
                </a:solidFill>
                <a:effectLst/>
                <a:uLnTx/>
                <a:uFillTx/>
                <a:latin typeface="Calibri" panose="020F0502020204030204"/>
                <a:ea typeface="+mn-ea"/>
                <a:cs typeface="+mn-cs"/>
              </a:rPr>
              <a:t>amount</a:t>
            </a:r>
            <a:br>
              <a:rPr kumimoji="0" lang="sv-SE" sz="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sv-SE" sz="800" b="0" i="0" u="none" strike="noStrike" kern="1200" cap="none" spc="0" normalizeH="0" baseline="0" noProof="0">
                <a:ln>
                  <a:noFill/>
                </a:ln>
                <a:solidFill>
                  <a:prstClr val="black"/>
                </a:solidFill>
                <a:effectLst/>
                <a:uLnTx/>
                <a:uFillTx/>
                <a:latin typeface="Calibri" panose="020F0502020204030204"/>
                <a:ea typeface="+mn-ea"/>
                <a:cs typeface="+mn-cs"/>
              </a:rPr>
              <a:t>SEK 201 500 per month</a:t>
            </a: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 Box 12">
            <a:extLst>
              <a:ext uri="{FF2B5EF4-FFF2-40B4-BE49-F238E27FC236}">
                <a16:creationId xmlns:a16="http://schemas.microsoft.com/office/drawing/2014/main" id="{074EAA48-A5D2-442D-9EE4-6B2F233F5C9C}"/>
              </a:ext>
            </a:extLst>
          </p:cNvPr>
          <p:cNvSpPr txBox="1">
            <a:spLocks noChangeArrowheads="1"/>
          </p:cNvSpPr>
          <p:nvPr/>
        </p:nvSpPr>
        <p:spPr bwMode="auto">
          <a:xfrm>
            <a:off x="1927733" y="2121047"/>
            <a:ext cx="1456912"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0" tIns="0" rIns="0" bIns="0">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sv-SE" sz="800" b="0" i="0" u="none" strike="noStrike" kern="1200" cap="none" spc="0" normalizeH="0" baseline="0" noProof="0">
                <a:ln>
                  <a:noFill/>
                </a:ln>
                <a:solidFill>
                  <a:prstClr val="black"/>
                </a:solidFill>
                <a:effectLst/>
                <a:uLnTx/>
                <a:uFillTx/>
                <a:latin typeface="Calibri" panose="020F0502020204030204"/>
                <a:ea typeface="+mn-ea"/>
                <a:cs typeface="+mn-cs"/>
              </a:rPr>
              <a:t>20 income </a:t>
            </a:r>
            <a:r>
              <a:rPr kumimoji="0" lang="sv-SE" sz="800" b="0" i="0" u="none" strike="noStrike" kern="1200" cap="none" spc="0" normalizeH="0" baseline="0" noProof="0" err="1">
                <a:ln>
                  <a:noFill/>
                </a:ln>
                <a:solidFill>
                  <a:prstClr val="black"/>
                </a:solidFill>
                <a:effectLst/>
                <a:uLnTx/>
                <a:uFillTx/>
                <a:latin typeface="Calibri" panose="020F0502020204030204"/>
                <a:ea typeface="+mn-ea"/>
                <a:cs typeface="+mn-cs"/>
              </a:rPr>
              <a:t>base</a:t>
            </a:r>
            <a:r>
              <a:rPr kumimoji="0" lang="sv-SE" sz="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v-SE" sz="800" b="0" i="0" u="none" strike="noStrike" kern="1200" cap="none" spc="0" normalizeH="0" baseline="0" noProof="0" err="1">
                <a:ln>
                  <a:noFill/>
                </a:ln>
                <a:solidFill>
                  <a:prstClr val="black"/>
                </a:solidFill>
                <a:effectLst/>
                <a:uLnTx/>
                <a:uFillTx/>
                <a:latin typeface="Calibri" panose="020F0502020204030204"/>
                <a:ea typeface="+mn-ea"/>
                <a:cs typeface="+mn-cs"/>
              </a:rPr>
              <a:t>amount</a:t>
            </a:r>
            <a:br>
              <a:rPr kumimoji="0" lang="sv-SE" sz="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sv-SE" sz="800" b="0" i="0" u="none" strike="noStrike" kern="1200" cap="none" spc="0" normalizeH="0" baseline="0" noProof="0">
                <a:ln>
                  <a:noFill/>
                </a:ln>
                <a:solidFill>
                  <a:prstClr val="black"/>
                </a:solidFill>
                <a:effectLst/>
                <a:uLnTx/>
                <a:uFillTx/>
                <a:latin typeface="Calibri" panose="020F0502020204030204"/>
                <a:ea typeface="+mn-ea"/>
                <a:cs typeface="+mn-cs"/>
              </a:rPr>
              <a:t>SEK 134 333 per month</a:t>
            </a: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 Box 12">
            <a:extLst>
              <a:ext uri="{FF2B5EF4-FFF2-40B4-BE49-F238E27FC236}">
                <a16:creationId xmlns:a16="http://schemas.microsoft.com/office/drawing/2014/main" id="{2DEC0DCC-E281-46F0-B155-ED3AD460DAEB}"/>
              </a:ext>
            </a:extLst>
          </p:cNvPr>
          <p:cNvSpPr txBox="1">
            <a:spLocks noChangeArrowheads="1"/>
          </p:cNvSpPr>
          <p:nvPr/>
        </p:nvSpPr>
        <p:spPr bwMode="auto">
          <a:xfrm>
            <a:off x="1970065" y="3092923"/>
            <a:ext cx="1414580"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0" tIns="0" rIns="0" bIns="0">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sv-SE" sz="800" b="0" i="0" u="none" strike="noStrike" kern="1200" cap="none" spc="0" normalizeH="0" baseline="0" noProof="0">
                <a:ln>
                  <a:noFill/>
                </a:ln>
                <a:solidFill>
                  <a:prstClr val="black"/>
                </a:solidFill>
                <a:effectLst/>
                <a:uLnTx/>
                <a:uFillTx/>
                <a:latin typeface="Calibri" panose="020F0502020204030204"/>
                <a:ea typeface="+mn-ea"/>
                <a:cs typeface="+mn-cs"/>
              </a:rPr>
              <a:t>7,5 income </a:t>
            </a:r>
            <a:r>
              <a:rPr kumimoji="0" lang="sv-SE" sz="800" b="0" i="0" u="none" strike="noStrike" kern="1200" cap="none" spc="0" normalizeH="0" baseline="0" noProof="0" err="1">
                <a:ln>
                  <a:noFill/>
                </a:ln>
                <a:solidFill>
                  <a:prstClr val="black"/>
                </a:solidFill>
                <a:effectLst/>
                <a:uLnTx/>
                <a:uFillTx/>
                <a:latin typeface="Calibri" panose="020F0502020204030204"/>
                <a:ea typeface="+mn-ea"/>
                <a:cs typeface="+mn-cs"/>
              </a:rPr>
              <a:t>base</a:t>
            </a:r>
            <a:r>
              <a:rPr kumimoji="0" lang="sv-SE" sz="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v-SE" sz="800" b="0" i="0" u="none" strike="noStrike" kern="1200" cap="none" spc="0" normalizeH="0" baseline="0" noProof="0" err="1">
                <a:ln>
                  <a:noFill/>
                </a:ln>
                <a:solidFill>
                  <a:prstClr val="black"/>
                </a:solidFill>
                <a:effectLst/>
                <a:uLnTx/>
                <a:uFillTx/>
                <a:latin typeface="Calibri" panose="020F0502020204030204"/>
                <a:ea typeface="+mn-ea"/>
                <a:cs typeface="+mn-cs"/>
              </a:rPr>
              <a:t>amount</a:t>
            </a:r>
            <a:br>
              <a:rPr kumimoji="0" lang="sv-SE" sz="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sv-SE" sz="800" b="0" i="0" u="none" strike="noStrike" kern="1200" cap="none" spc="0" normalizeH="0" baseline="0" noProof="0">
                <a:ln>
                  <a:noFill/>
                </a:ln>
                <a:solidFill>
                  <a:prstClr val="black"/>
                </a:solidFill>
                <a:effectLst/>
                <a:uLnTx/>
                <a:uFillTx/>
                <a:latin typeface="Calibri" panose="020F0502020204030204"/>
                <a:ea typeface="+mn-ea"/>
                <a:cs typeface="+mn-cs"/>
              </a:rPr>
              <a:t>SEK 50 375 per month</a:t>
            </a: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ruta 24">
            <a:extLst>
              <a:ext uri="{FF2B5EF4-FFF2-40B4-BE49-F238E27FC236}">
                <a16:creationId xmlns:a16="http://schemas.microsoft.com/office/drawing/2014/main" id="{4D67087A-79E9-469A-9D1B-8638498E78CB}"/>
              </a:ext>
            </a:extLst>
          </p:cNvPr>
          <p:cNvSpPr txBox="1"/>
          <p:nvPr/>
        </p:nvSpPr>
        <p:spPr>
          <a:xfrm rot="16200000">
            <a:off x="3319188" y="2580915"/>
            <a:ext cx="730777" cy="300082"/>
          </a:xfrm>
          <a:prstGeom prst="rect">
            <a:avLst/>
          </a:prstGeom>
          <a:noFill/>
          <a:effectLst>
            <a:outerShdw blurRad="50800" dist="38100" dir="2700000" algn="tl"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a:ln>
                  <a:noFill/>
                </a:ln>
                <a:solidFill>
                  <a:prstClr val="black"/>
                </a:solidFill>
                <a:effectLst/>
                <a:uLnTx/>
                <a:uFillTx/>
                <a:latin typeface="Calibri" panose="020F0502020204030204"/>
                <a:ea typeface="+mn-ea"/>
                <a:cs typeface="+mn-cs"/>
              </a:rPr>
              <a:t>SALARY</a:t>
            </a:r>
          </a:p>
        </p:txBody>
      </p:sp>
      <p:sp>
        <p:nvSpPr>
          <p:cNvPr id="6" name="Rectangle 21">
            <a:extLst>
              <a:ext uri="{FF2B5EF4-FFF2-40B4-BE49-F238E27FC236}">
                <a16:creationId xmlns:a16="http://schemas.microsoft.com/office/drawing/2014/main" id="{1B180F1F-6BBC-54E5-2592-2CD15D2E6D20}"/>
              </a:ext>
            </a:extLst>
          </p:cNvPr>
          <p:cNvSpPr>
            <a:spLocks noChangeArrowheads="1"/>
          </p:cNvSpPr>
          <p:nvPr/>
        </p:nvSpPr>
        <p:spPr bwMode="auto">
          <a:xfrm>
            <a:off x="4520428" y="1502561"/>
            <a:ext cx="810815" cy="1727136"/>
          </a:xfrm>
          <a:prstGeom prst="rect">
            <a:avLst/>
          </a:prstGeom>
          <a:solidFill>
            <a:srgbClr val="E77029"/>
          </a:solidFill>
          <a:ln w="9525">
            <a:noFill/>
            <a:miter lim="800000"/>
            <a:headEnd/>
            <a:tailEnd/>
          </a:ln>
          <a:effectLst>
            <a:outerShdw blurRad="50800" dist="38100" dir="2700000" algn="tl" rotWithShape="0">
              <a:prstClr val="black">
                <a:alpha val="40000"/>
              </a:prstClr>
            </a:outerShdw>
          </a:effectLst>
        </p:spPr>
        <p:txBody>
          <a:bodyPr wrap="none" lIns="0" tIns="0" rIns="0" b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sv-SE" sz="1350" b="0" i="0" u="none" strike="noStrike" kern="1200" cap="none" spc="0" normalizeH="0" baseline="0" noProof="0">
                <a:ln>
                  <a:noFill/>
                </a:ln>
                <a:solidFill>
                  <a:prstClr val="white"/>
                </a:solidFill>
                <a:effectLst/>
                <a:uLnTx/>
                <a:uFillTx/>
                <a:latin typeface="Calibri" panose="020F0502020204030204"/>
                <a:ea typeface="+mn-ea"/>
                <a:cs typeface="+mn-cs"/>
              </a:rPr>
              <a:t>30%</a:t>
            </a:r>
          </a:p>
        </p:txBody>
      </p:sp>
    </p:spTree>
    <p:extLst>
      <p:ext uri="{BB962C8B-B14F-4D97-AF65-F5344CB8AC3E}">
        <p14:creationId xmlns:p14="http://schemas.microsoft.com/office/powerpoint/2010/main" val="3997448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p 19"/>
          <p:cNvGrpSpPr/>
          <p:nvPr/>
        </p:nvGrpSpPr>
        <p:grpSpPr>
          <a:xfrm>
            <a:off x="411892" y="1089585"/>
            <a:ext cx="7708006" cy="3606687"/>
            <a:chOff x="-671851" y="1349003"/>
            <a:chExt cx="9636339" cy="4376226"/>
          </a:xfrm>
          <a:effectLst>
            <a:outerShdw blurRad="50800" dist="38100" dir="2700000" algn="tl" rotWithShape="0">
              <a:prstClr val="black">
                <a:alpha val="40000"/>
              </a:prstClr>
            </a:outerShdw>
          </a:effectLst>
        </p:grpSpPr>
        <p:sp>
          <p:nvSpPr>
            <p:cNvPr id="3" name="Rectangle 45"/>
            <p:cNvSpPr/>
            <p:nvPr/>
          </p:nvSpPr>
          <p:spPr bwMode="auto">
            <a:xfrm>
              <a:off x="4052552" y="3644248"/>
              <a:ext cx="4851518" cy="633520"/>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lstStyle/>
            <a:p>
              <a:pPr eaLnBrk="0" hangingPunct="0">
                <a:defRPr/>
              </a:pPr>
              <a:r>
                <a:rPr lang="sv-SE" sz="900">
                  <a:ea typeface="ＭＳ Ｐゴシック" pitchFamily="48" charset="-128"/>
                  <a:cs typeface="Arial" charset="0"/>
                </a:rPr>
                <a:t>               </a:t>
              </a:r>
            </a:p>
          </p:txBody>
        </p:sp>
        <p:sp>
          <p:nvSpPr>
            <p:cNvPr id="4" name="TextBox 4"/>
            <p:cNvSpPr txBox="1">
              <a:spLocks noChangeArrowheads="1"/>
            </p:cNvSpPr>
            <p:nvPr/>
          </p:nvSpPr>
          <p:spPr bwMode="auto">
            <a:xfrm>
              <a:off x="545589" y="5383721"/>
              <a:ext cx="483467" cy="307776"/>
            </a:xfrm>
            <a:prstGeom prst="rect">
              <a:avLst/>
            </a:prstGeom>
            <a:noFill/>
            <a:ln w="9525">
              <a:noFill/>
              <a:miter lim="800000"/>
              <a:headEnd/>
              <a:tailEnd/>
            </a:ln>
          </p:spPr>
          <p:txBody>
            <a:bodyPr wrap="none">
              <a:spAutoFit/>
            </a:bodyPr>
            <a:lstStyle/>
            <a:p>
              <a:r>
                <a:rPr lang="en-US" sz="900"/>
                <a:t>D</a:t>
              </a:r>
              <a:r>
                <a:rPr lang="sv-SE" sz="900" err="1"/>
                <a:t>ay</a:t>
              </a:r>
              <a:endParaRPr lang="sv-SE" sz="900"/>
            </a:p>
          </p:txBody>
        </p:sp>
        <p:sp>
          <p:nvSpPr>
            <p:cNvPr id="5" name="Rectangle 8"/>
            <p:cNvSpPr/>
            <p:nvPr/>
          </p:nvSpPr>
          <p:spPr bwMode="auto">
            <a:xfrm>
              <a:off x="1553285" y="3447454"/>
              <a:ext cx="1176126" cy="836010"/>
            </a:xfrm>
            <a:prstGeom prst="rec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900">
                <a:ea typeface="ＭＳ Ｐゴシック" pitchFamily="48" charset="-128"/>
                <a:cs typeface="Arial" charset="0"/>
              </a:endParaRPr>
            </a:p>
          </p:txBody>
        </p:sp>
        <p:sp>
          <p:nvSpPr>
            <p:cNvPr id="6" name="Rectangle 9"/>
            <p:cNvSpPr>
              <a:spLocks noChangeArrowheads="1"/>
            </p:cNvSpPr>
            <p:nvPr/>
          </p:nvSpPr>
          <p:spPr bwMode="auto">
            <a:xfrm>
              <a:off x="2802918" y="3300523"/>
              <a:ext cx="1183783" cy="982941"/>
            </a:xfrm>
            <a:prstGeom prst="rect">
              <a:avLst/>
            </a:prstGeom>
            <a:solidFill>
              <a:schemeClr val="bg1">
                <a:lumMod val="75000"/>
              </a:schemeClr>
            </a:solidFill>
            <a:ln w="0" algn="ctr">
              <a:solidFill>
                <a:schemeClr val="tx1">
                  <a:alpha val="0"/>
                </a:schemeClr>
              </a:solidFill>
              <a:round/>
              <a:headEnd/>
              <a:tailEnd/>
            </a:ln>
          </p:spPr>
          <p:txBody>
            <a:bodyPr/>
            <a:lstStyle/>
            <a:p>
              <a:pPr eaLnBrk="0" hangingPunct="0"/>
              <a:endParaRPr lang="en-US" sz="900"/>
            </a:p>
          </p:txBody>
        </p:sp>
        <p:sp>
          <p:nvSpPr>
            <p:cNvPr id="7" name="TextBox 11"/>
            <p:cNvSpPr txBox="1">
              <a:spLocks noChangeArrowheads="1"/>
            </p:cNvSpPr>
            <p:nvPr/>
          </p:nvSpPr>
          <p:spPr bwMode="auto">
            <a:xfrm>
              <a:off x="1907812" y="5386674"/>
              <a:ext cx="618117" cy="338555"/>
            </a:xfrm>
            <a:prstGeom prst="rect">
              <a:avLst/>
            </a:prstGeom>
            <a:noFill/>
            <a:ln w="9525">
              <a:noFill/>
              <a:miter lim="800000"/>
              <a:headEnd/>
              <a:tailEnd/>
            </a:ln>
          </p:spPr>
          <p:txBody>
            <a:bodyPr wrap="none">
              <a:spAutoFit/>
            </a:bodyPr>
            <a:lstStyle/>
            <a:p>
              <a:r>
                <a:rPr lang="sv-SE" sz="1050"/>
                <a:t>2-14 </a:t>
              </a:r>
            </a:p>
          </p:txBody>
        </p:sp>
        <p:sp>
          <p:nvSpPr>
            <p:cNvPr id="8" name="TextBox 12"/>
            <p:cNvSpPr txBox="1">
              <a:spLocks noChangeArrowheads="1"/>
            </p:cNvSpPr>
            <p:nvPr/>
          </p:nvSpPr>
          <p:spPr bwMode="auto">
            <a:xfrm>
              <a:off x="1181625" y="5386674"/>
              <a:ext cx="338128" cy="338555"/>
            </a:xfrm>
            <a:prstGeom prst="rect">
              <a:avLst/>
            </a:prstGeom>
            <a:noFill/>
            <a:ln w="9525">
              <a:noFill/>
              <a:miter lim="800000"/>
              <a:headEnd/>
              <a:tailEnd/>
            </a:ln>
          </p:spPr>
          <p:txBody>
            <a:bodyPr wrap="none">
              <a:spAutoFit/>
            </a:bodyPr>
            <a:lstStyle/>
            <a:p>
              <a:r>
                <a:rPr lang="sv-SE" sz="1050"/>
                <a:t>1</a:t>
              </a:r>
            </a:p>
          </p:txBody>
        </p:sp>
        <p:sp>
          <p:nvSpPr>
            <p:cNvPr id="9" name="Rectangle 13"/>
            <p:cNvSpPr/>
            <p:nvPr/>
          </p:nvSpPr>
          <p:spPr bwMode="auto">
            <a:xfrm>
              <a:off x="1185746" y="1412776"/>
              <a:ext cx="294031" cy="4004911"/>
            </a:xfrm>
            <a:prstGeom prst="rect">
              <a:avLst/>
            </a:prstGeom>
            <a:gradFill flip="none" rotWithShape="1">
              <a:gsLst>
                <a:gs pos="0">
                  <a:schemeClr val="bg2">
                    <a:lumMod val="60000"/>
                    <a:lumOff val="40000"/>
                  </a:schemeClr>
                </a:gs>
                <a:gs pos="100000">
                  <a:schemeClr val="bg2">
                    <a:lumMod val="20000"/>
                    <a:lumOff val="8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1350">
                <a:ea typeface="ＭＳ Ｐゴシック" pitchFamily="48" charset="-128"/>
                <a:cs typeface="Arial" charset="0"/>
              </a:endParaRPr>
            </a:p>
          </p:txBody>
        </p:sp>
        <p:sp>
          <p:nvSpPr>
            <p:cNvPr id="10" name="TextBox 14"/>
            <p:cNvSpPr txBox="1">
              <a:spLocks noChangeArrowheads="1"/>
            </p:cNvSpPr>
            <p:nvPr/>
          </p:nvSpPr>
          <p:spPr bwMode="auto">
            <a:xfrm rot="16200000">
              <a:off x="827673" y="3663792"/>
              <a:ext cx="1007113" cy="338555"/>
            </a:xfrm>
            <a:prstGeom prst="rect">
              <a:avLst/>
            </a:prstGeom>
            <a:noFill/>
            <a:ln w="9525">
              <a:noFill/>
              <a:miter lim="800000"/>
              <a:headEnd/>
              <a:tailEnd/>
            </a:ln>
          </p:spPr>
          <p:txBody>
            <a:bodyPr wrap="none">
              <a:spAutoFit/>
            </a:bodyPr>
            <a:lstStyle/>
            <a:p>
              <a:r>
                <a:rPr lang="sv-SE" sz="1050"/>
                <a:t>Karensdag</a:t>
              </a:r>
            </a:p>
          </p:txBody>
        </p:sp>
        <p:sp>
          <p:nvSpPr>
            <p:cNvPr id="11" name="Rectangle 15"/>
            <p:cNvSpPr/>
            <p:nvPr/>
          </p:nvSpPr>
          <p:spPr bwMode="auto">
            <a:xfrm>
              <a:off x="1553285" y="4656650"/>
              <a:ext cx="1176126" cy="761037"/>
            </a:xfrm>
            <a:prstGeom prst="rec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900">
                <a:ea typeface="ＭＳ Ｐゴシック" pitchFamily="48" charset="-128"/>
                <a:cs typeface="Arial" charset="0"/>
              </a:endParaRPr>
            </a:p>
          </p:txBody>
        </p:sp>
        <p:sp>
          <p:nvSpPr>
            <p:cNvPr id="12" name="Rectangle 16"/>
            <p:cNvSpPr>
              <a:spLocks noChangeArrowheads="1"/>
            </p:cNvSpPr>
            <p:nvPr/>
          </p:nvSpPr>
          <p:spPr bwMode="auto">
            <a:xfrm>
              <a:off x="2802918" y="4656650"/>
              <a:ext cx="6101151" cy="761037"/>
            </a:xfrm>
            <a:prstGeom prst="rect">
              <a:avLst/>
            </a:prstGeom>
            <a:solidFill>
              <a:srgbClr val="FFC000"/>
            </a:solidFill>
            <a:ln w="0" algn="ctr">
              <a:solidFill>
                <a:schemeClr val="tx1">
                  <a:alpha val="0"/>
                </a:schemeClr>
              </a:solidFill>
              <a:round/>
              <a:headEnd/>
              <a:tailEnd/>
            </a:ln>
          </p:spPr>
          <p:txBody>
            <a:bodyPr/>
            <a:lstStyle/>
            <a:p>
              <a:pPr eaLnBrk="0" hangingPunct="0"/>
              <a:endParaRPr lang="en-US" sz="900"/>
            </a:p>
          </p:txBody>
        </p:sp>
        <p:sp>
          <p:nvSpPr>
            <p:cNvPr id="13" name="Rectangle 18"/>
            <p:cNvSpPr/>
            <p:nvPr/>
          </p:nvSpPr>
          <p:spPr bwMode="auto">
            <a:xfrm rot="10800000">
              <a:off x="1553285" y="1772815"/>
              <a:ext cx="1176126" cy="1376425"/>
            </a:xfrm>
            <a:prstGeom prst="flowChartDocumen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900">
                <a:ea typeface="ＭＳ Ｐゴシック" pitchFamily="48" charset="-128"/>
                <a:cs typeface="Arial" charset="0"/>
              </a:endParaRPr>
            </a:p>
          </p:txBody>
        </p:sp>
        <p:sp>
          <p:nvSpPr>
            <p:cNvPr id="14" name="TextBox 21"/>
            <p:cNvSpPr txBox="1">
              <a:spLocks noChangeArrowheads="1"/>
            </p:cNvSpPr>
            <p:nvPr/>
          </p:nvSpPr>
          <p:spPr bwMode="auto">
            <a:xfrm>
              <a:off x="3080405" y="5386674"/>
              <a:ext cx="710024" cy="338555"/>
            </a:xfrm>
            <a:prstGeom prst="rect">
              <a:avLst/>
            </a:prstGeom>
            <a:noFill/>
            <a:ln w="9525">
              <a:noFill/>
              <a:miter lim="800000"/>
              <a:headEnd/>
              <a:tailEnd/>
            </a:ln>
          </p:spPr>
          <p:txBody>
            <a:bodyPr wrap="none">
              <a:spAutoFit/>
            </a:bodyPr>
            <a:lstStyle/>
            <a:p>
              <a:r>
                <a:rPr lang="sv-SE" sz="1050"/>
                <a:t>15-90 </a:t>
              </a:r>
            </a:p>
          </p:txBody>
        </p:sp>
        <p:sp>
          <p:nvSpPr>
            <p:cNvPr id="15" name="TextBox 22"/>
            <p:cNvSpPr txBox="1">
              <a:spLocks noChangeArrowheads="1"/>
            </p:cNvSpPr>
            <p:nvPr/>
          </p:nvSpPr>
          <p:spPr bwMode="auto">
            <a:xfrm>
              <a:off x="4319201" y="5386674"/>
              <a:ext cx="761320" cy="338555"/>
            </a:xfrm>
            <a:prstGeom prst="rect">
              <a:avLst/>
            </a:prstGeom>
            <a:noFill/>
            <a:ln w="9525">
              <a:noFill/>
              <a:miter lim="800000"/>
              <a:headEnd/>
              <a:tailEnd/>
            </a:ln>
          </p:spPr>
          <p:txBody>
            <a:bodyPr wrap="none">
              <a:spAutoFit/>
            </a:bodyPr>
            <a:lstStyle/>
            <a:p>
              <a:r>
                <a:rPr lang="sv-SE" sz="1050"/>
                <a:t>91-364</a:t>
              </a:r>
            </a:p>
          </p:txBody>
        </p:sp>
        <p:sp>
          <p:nvSpPr>
            <p:cNvPr id="16" name="TextBox 23"/>
            <p:cNvSpPr txBox="1">
              <a:spLocks noChangeArrowheads="1"/>
            </p:cNvSpPr>
            <p:nvPr/>
          </p:nvSpPr>
          <p:spPr bwMode="auto">
            <a:xfrm>
              <a:off x="5254000" y="5386674"/>
              <a:ext cx="577509" cy="338555"/>
            </a:xfrm>
            <a:prstGeom prst="rect">
              <a:avLst/>
            </a:prstGeom>
            <a:noFill/>
            <a:ln w="9525">
              <a:noFill/>
              <a:miter lim="800000"/>
              <a:headEnd/>
              <a:tailEnd/>
            </a:ln>
          </p:spPr>
          <p:txBody>
            <a:bodyPr wrap="none">
              <a:spAutoFit/>
            </a:bodyPr>
            <a:lstStyle/>
            <a:p>
              <a:r>
                <a:rPr lang="sv-SE" sz="1050"/>
                <a:t>365-</a:t>
              </a:r>
            </a:p>
          </p:txBody>
        </p:sp>
        <p:sp>
          <p:nvSpPr>
            <p:cNvPr id="17" name="TextBox 24"/>
            <p:cNvSpPr txBox="1">
              <a:spLocks noChangeArrowheads="1"/>
            </p:cNvSpPr>
            <p:nvPr/>
          </p:nvSpPr>
          <p:spPr bwMode="auto">
            <a:xfrm>
              <a:off x="7663992" y="5386674"/>
              <a:ext cx="1256104" cy="308093"/>
            </a:xfrm>
            <a:prstGeom prst="rect">
              <a:avLst/>
            </a:prstGeom>
            <a:noFill/>
            <a:ln w="9525">
              <a:noFill/>
              <a:miter lim="800000"/>
              <a:headEnd/>
              <a:tailEnd/>
            </a:ln>
          </p:spPr>
          <p:txBody>
            <a:bodyPr wrap="square">
              <a:spAutoFit/>
            </a:bodyPr>
            <a:lstStyle/>
            <a:p>
              <a:pPr algn="r"/>
              <a:r>
                <a:rPr lang="sv-SE" sz="1050"/>
                <a:t> -66 år </a:t>
              </a:r>
            </a:p>
          </p:txBody>
        </p:sp>
        <p:sp>
          <p:nvSpPr>
            <p:cNvPr id="18" name="Rectangle 44"/>
            <p:cNvSpPr>
              <a:spLocks noChangeArrowheads="1"/>
            </p:cNvSpPr>
            <p:nvPr/>
          </p:nvSpPr>
          <p:spPr bwMode="auto">
            <a:xfrm rot="10800000">
              <a:off x="2810575" y="1349003"/>
              <a:ext cx="1176126" cy="1800240"/>
            </a:xfrm>
            <a:prstGeom prst="flowChartDocument">
              <a:avLst/>
            </a:prstGeom>
            <a:solidFill>
              <a:schemeClr val="bg1">
                <a:lumMod val="75000"/>
              </a:schemeClr>
            </a:solidFill>
            <a:ln w="0" algn="ctr">
              <a:solidFill>
                <a:schemeClr val="tx1">
                  <a:alpha val="0"/>
                </a:schemeClr>
              </a:solidFill>
              <a:round/>
              <a:headEnd/>
              <a:tailEnd/>
            </a:ln>
          </p:spPr>
          <p:txBody>
            <a:bodyPr/>
            <a:lstStyle/>
            <a:p>
              <a:pPr eaLnBrk="0" hangingPunct="0"/>
              <a:endParaRPr lang="en-US" sz="900"/>
            </a:p>
          </p:txBody>
        </p:sp>
        <p:sp>
          <p:nvSpPr>
            <p:cNvPr id="26" name="Rectangle 41"/>
            <p:cNvSpPr/>
            <p:nvPr/>
          </p:nvSpPr>
          <p:spPr bwMode="auto">
            <a:xfrm>
              <a:off x="5302185" y="4656651"/>
              <a:ext cx="2354750" cy="147463"/>
            </a:xfrm>
            <a:prstGeom prst="rect">
              <a:avLst/>
            </a:prstGeom>
            <a:solidFill>
              <a:schemeClr val="bg1"/>
            </a:solidFill>
            <a:ln w="0" cap="flat" cmpd="sng" algn="ctr">
              <a:noFill/>
              <a:prstDash val="solid"/>
              <a:round/>
              <a:headEnd type="none" w="med" len="med"/>
              <a:tailEnd type="none" w="med" len="med"/>
            </a:ln>
            <a:effectLst/>
          </p:spPr>
          <p:txBody>
            <a:bodyPr/>
            <a:lstStyle/>
            <a:p>
              <a:pPr eaLnBrk="0" hangingPunct="0">
                <a:defRPr/>
              </a:pPr>
              <a:r>
                <a:rPr lang="sv-SE" sz="900">
                  <a:ea typeface="ＭＳ Ｐゴシック" pitchFamily="48" charset="-128"/>
                  <a:cs typeface="Arial" charset="0"/>
                </a:rPr>
                <a:t> </a:t>
              </a:r>
            </a:p>
          </p:txBody>
        </p:sp>
        <p:sp>
          <p:nvSpPr>
            <p:cNvPr id="27" name="Rectangle 48"/>
            <p:cNvSpPr/>
            <p:nvPr/>
          </p:nvSpPr>
          <p:spPr bwMode="auto">
            <a:xfrm>
              <a:off x="7653187" y="4657849"/>
              <a:ext cx="1249633" cy="315547"/>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nchorCtr="0"/>
            <a:lstStyle/>
            <a:p>
              <a:pPr algn="ctr"/>
              <a:endParaRPr lang="sv-SE" sz="750">
                <a:solidFill>
                  <a:schemeClr val="bg1"/>
                </a:solidFill>
              </a:endParaRPr>
            </a:p>
          </p:txBody>
        </p:sp>
        <p:sp>
          <p:nvSpPr>
            <p:cNvPr id="30" name="Rectangle 61"/>
            <p:cNvSpPr/>
            <p:nvPr/>
          </p:nvSpPr>
          <p:spPr bwMode="auto">
            <a:xfrm>
              <a:off x="4037118" y="4355994"/>
              <a:ext cx="1249633" cy="307777"/>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lstStyle/>
            <a:p>
              <a:pPr algn="ctr"/>
              <a:r>
                <a:rPr lang="sv-SE" sz="1050" b="1" i="1"/>
                <a:t>10%</a:t>
              </a:r>
            </a:p>
          </p:txBody>
        </p:sp>
        <p:sp>
          <p:nvSpPr>
            <p:cNvPr id="35" name="TextBox 5"/>
            <p:cNvSpPr txBox="1">
              <a:spLocks noChangeArrowheads="1"/>
            </p:cNvSpPr>
            <p:nvPr/>
          </p:nvSpPr>
          <p:spPr bwMode="auto">
            <a:xfrm>
              <a:off x="-671851" y="1870614"/>
              <a:ext cx="1915115" cy="504151"/>
            </a:xfrm>
            <a:prstGeom prst="rect">
              <a:avLst/>
            </a:prstGeom>
            <a:noFill/>
            <a:ln w="9525">
              <a:noFill/>
              <a:miter lim="800000"/>
              <a:headEnd/>
              <a:tailEnd/>
            </a:ln>
          </p:spPr>
          <p:txBody>
            <a:bodyPr wrap="square">
              <a:spAutoFit/>
            </a:bodyPr>
            <a:lstStyle/>
            <a:p>
              <a:pPr algn="ctr"/>
              <a:r>
                <a:rPr lang="sv-SE" sz="1050"/>
                <a:t>30 </a:t>
              </a:r>
              <a:r>
                <a:rPr lang="sv-SE" sz="1050" err="1"/>
                <a:t>income</a:t>
              </a:r>
              <a:r>
                <a:rPr lang="sv-SE" sz="1050"/>
                <a:t> </a:t>
              </a:r>
              <a:r>
                <a:rPr lang="sv-SE" sz="1050" err="1"/>
                <a:t>base</a:t>
              </a:r>
              <a:r>
                <a:rPr lang="sv-SE" sz="1050"/>
                <a:t> </a:t>
              </a:r>
              <a:r>
                <a:rPr lang="sv-SE" sz="1050" err="1"/>
                <a:t>amount</a:t>
              </a:r>
              <a:endParaRPr lang="sv-SE" sz="1050"/>
            </a:p>
            <a:p>
              <a:pPr algn="ctr"/>
              <a:r>
                <a:rPr lang="sv-SE" sz="1050"/>
                <a:t>SEK 201 500/</a:t>
              </a:r>
              <a:r>
                <a:rPr lang="sv-SE" sz="1050" err="1"/>
                <a:t>month</a:t>
              </a:r>
              <a:endParaRPr lang="sv-SE" sz="1050"/>
            </a:p>
          </p:txBody>
        </p:sp>
        <p:sp>
          <p:nvSpPr>
            <p:cNvPr id="37" name="TextBox 7"/>
            <p:cNvSpPr txBox="1">
              <a:spLocks noChangeArrowheads="1"/>
            </p:cNvSpPr>
            <p:nvPr/>
          </p:nvSpPr>
          <p:spPr bwMode="auto">
            <a:xfrm>
              <a:off x="-568863" y="4008829"/>
              <a:ext cx="1756790" cy="504151"/>
            </a:xfrm>
            <a:prstGeom prst="rect">
              <a:avLst/>
            </a:prstGeom>
            <a:noFill/>
            <a:ln w="9525">
              <a:noFill/>
              <a:miter lim="800000"/>
              <a:headEnd/>
              <a:tailEnd/>
            </a:ln>
          </p:spPr>
          <p:txBody>
            <a:bodyPr wrap="square">
              <a:spAutoFit/>
            </a:bodyPr>
            <a:lstStyle/>
            <a:p>
              <a:pPr algn="ctr"/>
              <a:r>
                <a:rPr lang="sv-SE" sz="1050"/>
                <a:t>10 </a:t>
              </a:r>
              <a:r>
                <a:rPr lang="sv-SE" sz="1050" err="1"/>
                <a:t>price</a:t>
              </a:r>
              <a:r>
                <a:rPr lang="sv-SE" sz="1050"/>
                <a:t> </a:t>
              </a:r>
              <a:r>
                <a:rPr lang="sv-SE" sz="1050" err="1"/>
                <a:t>base</a:t>
              </a:r>
              <a:r>
                <a:rPr lang="sv-SE" sz="1050"/>
                <a:t> </a:t>
              </a:r>
              <a:r>
                <a:rPr lang="sv-SE" sz="1050" err="1"/>
                <a:t>amount</a:t>
              </a:r>
              <a:endParaRPr lang="sv-SE" sz="1050"/>
            </a:p>
            <a:p>
              <a:pPr algn="ctr"/>
              <a:r>
                <a:rPr lang="sv-SE" sz="1050"/>
                <a:t>SEK 49 000/</a:t>
              </a:r>
              <a:r>
                <a:rPr lang="sv-SE" sz="1050" err="1"/>
                <a:t>month</a:t>
              </a:r>
              <a:endParaRPr lang="sv-SE" sz="1050"/>
            </a:p>
          </p:txBody>
        </p:sp>
        <p:sp>
          <p:nvSpPr>
            <p:cNvPr id="38" name="TextBox 63"/>
            <p:cNvSpPr txBox="1">
              <a:spLocks noChangeArrowheads="1"/>
            </p:cNvSpPr>
            <p:nvPr/>
          </p:nvSpPr>
          <p:spPr bwMode="auto">
            <a:xfrm>
              <a:off x="4055416" y="2872292"/>
              <a:ext cx="4845789" cy="307776"/>
            </a:xfrm>
            <a:prstGeom prst="rect">
              <a:avLst/>
            </a:prstGeom>
            <a:solidFill>
              <a:srgbClr val="E07523"/>
            </a:solidFill>
            <a:ln w="9525">
              <a:noFill/>
              <a:miter lim="800000"/>
              <a:headEnd/>
              <a:tailEnd/>
            </a:ln>
          </p:spPr>
          <p:txBody>
            <a:bodyPr wrap="square">
              <a:spAutoFit/>
            </a:bodyPr>
            <a:lstStyle/>
            <a:p>
              <a:pPr algn="ctr"/>
              <a:endParaRPr lang="sv-SE" sz="900">
                <a:solidFill>
                  <a:schemeClr val="bg1"/>
                </a:solidFill>
              </a:endParaRPr>
            </a:p>
          </p:txBody>
        </p:sp>
        <p:sp>
          <p:nvSpPr>
            <p:cNvPr id="42" name="TextBox 51"/>
            <p:cNvSpPr txBox="1">
              <a:spLocks noChangeArrowheads="1"/>
            </p:cNvSpPr>
            <p:nvPr/>
          </p:nvSpPr>
          <p:spPr bwMode="auto">
            <a:xfrm>
              <a:off x="2810573" y="4353417"/>
              <a:ext cx="1176127" cy="338555"/>
            </a:xfrm>
            <a:prstGeom prst="rect">
              <a:avLst/>
            </a:prstGeom>
            <a:solidFill>
              <a:schemeClr val="bg1">
                <a:lumMod val="75000"/>
              </a:schemeClr>
            </a:solidFill>
            <a:ln w="9525">
              <a:noFill/>
              <a:miter lim="800000"/>
              <a:headEnd/>
              <a:tailEnd/>
            </a:ln>
          </p:spPr>
          <p:txBody>
            <a:bodyPr wrap="square">
              <a:spAutoFit/>
            </a:bodyPr>
            <a:lstStyle/>
            <a:p>
              <a:pPr algn="ctr"/>
              <a:r>
                <a:rPr lang="sv-SE" sz="1050" b="1" i="1"/>
                <a:t>10%</a:t>
              </a:r>
            </a:p>
          </p:txBody>
        </p:sp>
        <p:cxnSp>
          <p:nvCxnSpPr>
            <p:cNvPr id="51" name="Straight Connector 50"/>
            <p:cNvCxnSpPr/>
            <p:nvPr/>
          </p:nvCxnSpPr>
          <p:spPr bwMode="auto">
            <a:xfrm flipH="1">
              <a:off x="1115616" y="3153380"/>
              <a:ext cx="7848872" cy="1930"/>
            </a:xfrm>
            <a:prstGeom prst="line">
              <a:avLst/>
            </a:prstGeom>
            <a:solidFill>
              <a:schemeClr val="accent1"/>
            </a:solidFill>
            <a:ln w="1905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a:off x="1115616" y="4284968"/>
              <a:ext cx="7848872" cy="1930"/>
            </a:xfrm>
            <a:prstGeom prst="line">
              <a:avLst/>
            </a:prstGeom>
            <a:solidFill>
              <a:schemeClr val="accent1"/>
            </a:solidFill>
            <a:ln w="1905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flipH="1">
              <a:off x="1115616" y="2083170"/>
              <a:ext cx="7848872" cy="193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 name="TextBox 5"/>
          <p:cNvSpPr txBox="1">
            <a:spLocks noChangeArrowheads="1"/>
          </p:cNvSpPr>
          <p:nvPr/>
        </p:nvSpPr>
        <p:spPr bwMode="auto">
          <a:xfrm>
            <a:off x="411892" y="2370005"/>
            <a:ext cx="1509379" cy="415498"/>
          </a:xfrm>
          <a:prstGeom prst="rect">
            <a:avLst/>
          </a:prstGeom>
          <a:noFill/>
          <a:ln w="9525">
            <a:noFill/>
            <a:miter lim="800000"/>
            <a:headEnd/>
            <a:tailEnd/>
          </a:ln>
        </p:spPr>
        <p:txBody>
          <a:bodyPr wrap="square">
            <a:spAutoFit/>
          </a:bodyPr>
          <a:lstStyle/>
          <a:p>
            <a:pPr algn="ctr"/>
            <a:r>
              <a:rPr lang="sv-SE" sz="1050"/>
              <a:t>20 </a:t>
            </a:r>
            <a:r>
              <a:rPr lang="sv-SE" sz="1050" err="1"/>
              <a:t>income</a:t>
            </a:r>
            <a:r>
              <a:rPr lang="sv-SE" sz="1050"/>
              <a:t> </a:t>
            </a:r>
            <a:r>
              <a:rPr lang="sv-SE" sz="1050" err="1"/>
              <a:t>base</a:t>
            </a:r>
            <a:r>
              <a:rPr lang="sv-SE" sz="1050"/>
              <a:t> </a:t>
            </a:r>
            <a:r>
              <a:rPr lang="sv-SE" sz="1050" err="1"/>
              <a:t>amount</a:t>
            </a:r>
            <a:endParaRPr lang="sv-SE" sz="1050"/>
          </a:p>
          <a:p>
            <a:pPr algn="ctr"/>
            <a:r>
              <a:rPr lang="sv-SE" sz="1050"/>
              <a:t>SEK 134 333/</a:t>
            </a:r>
            <a:r>
              <a:rPr lang="sv-SE" sz="1050" err="1"/>
              <a:t>month</a:t>
            </a:r>
            <a:endParaRPr lang="sv-SE" sz="1050"/>
          </a:p>
        </p:txBody>
      </p:sp>
      <p:sp>
        <p:nvSpPr>
          <p:cNvPr id="44" name="TextBox 51"/>
          <p:cNvSpPr txBox="1">
            <a:spLocks noChangeArrowheads="1"/>
          </p:cNvSpPr>
          <p:nvPr/>
        </p:nvSpPr>
        <p:spPr bwMode="auto">
          <a:xfrm rot="16200000">
            <a:off x="1862015" y="2384508"/>
            <a:ext cx="1831421" cy="415498"/>
          </a:xfrm>
          <a:prstGeom prst="rect">
            <a:avLst/>
          </a:prstGeom>
          <a:noFill/>
          <a:ln w="9525">
            <a:noFill/>
            <a:miter lim="800000"/>
            <a:headEnd/>
            <a:tailEnd/>
          </a:ln>
        </p:spPr>
        <p:txBody>
          <a:bodyPr wrap="square">
            <a:spAutoFit/>
          </a:bodyPr>
          <a:lstStyle/>
          <a:p>
            <a:pPr algn="ctr"/>
            <a:r>
              <a:rPr lang="sv-SE" sz="1200"/>
              <a:t>Sick </a:t>
            </a:r>
            <a:r>
              <a:rPr lang="sv-SE" sz="1200" err="1"/>
              <a:t>pay</a:t>
            </a:r>
            <a:r>
              <a:rPr lang="sv-SE" sz="1200"/>
              <a:t> from </a:t>
            </a:r>
            <a:r>
              <a:rPr lang="sv-SE" sz="1200" err="1"/>
              <a:t>employer</a:t>
            </a:r>
            <a:endParaRPr lang="sv-SE" sz="1200"/>
          </a:p>
          <a:p>
            <a:pPr algn="ctr"/>
            <a:r>
              <a:rPr lang="sv-SE" sz="900"/>
              <a:t>(LAW)</a:t>
            </a:r>
          </a:p>
        </p:txBody>
      </p:sp>
      <p:sp>
        <p:nvSpPr>
          <p:cNvPr id="45" name="TextBox 51"/>
          <p:cNvSpPr txBox="1">
            <a:spLocks noChangeArrowheads="1"/>
          </p:cNvSpPr>
          <p:nvPr/>
        </p:nvSpPr>
        <p:spPr bwMode="auto">
          <a:xfrm rot="16200000">
            <a:off x="2807418" y="2165278"/>
            <a:ext cx="1815067" cy="415498"/>
          </a:xfrm>
          <a:prstGeom prst="rect">
            <a:avLst/>
          </a:prstGeom>
          <a:noFill/>
          <a:ln w="9525">
            <a:noFill/>
            <a:miter lim="800000"/>
            <a:headEnd/>
            <a:tailEnd/>
          </a:ln>
        </p:spPr>
        <p:txBody>
          <a:bodyPr wrap="square">
            <a:spAutoFit/>
          </a:bodyPr>
          <a:lstStyle/>
          <a:p>
            <a:pPr algn="ctr"/>
            <a:r>
              <a:rPr lang="sv-SE" sz="1200"/>
              <a:t>Sick </a:t>
            </a:r>
            <a:r>
              <a:rPr lang="sv-SE" sz="1200" err="1"/>
              <a:t>pay</a:t>
            </a:r>
            <a:r>
              <a:rPr lang="sv-SE" sz="1200"/>
              <a:t> from </a:t>
            </a:r>
            <a:r>
              <a:rPr lang="sv-SE" sz="1200" err="1"/>
              <a:t>employer</a:t>
            </a:r>
            <a:endParaRPr lang="sv-SE" sz="1200"/>
          </a:p>
          <a:p>
            <a:pPr algn="ctr"/>
            <a:r>
              <a:rPr lang="sv-SE" sz="900"/>
              <a:t>(</a:t>
            </a:r>
            <a:r>
              <a:rPr lang="sv-SE" sz="900" err="1"/>
              <a:t>Collective</a:t>
            </a:r>
            <a:r>
              <a:rPr lang="sv-SE" sz="900"/>
              <a:t> </a:t>
            </a:r>
            <a:r>
              <a:rPr lang="sv-SE" sz="900" err="1"/>
              <a:t>agreement</a:t>
            </a:r>
            <a:r>
              <a:rPr lang="sv-SE" sz="900"/>
              <a:t>)</a:t>
            </a:r>
          </a:p>
        </p:txBody>
      </p:sp>
      <p:sp>
        <p:nvSpPr>
          <p:cNvPr id="21" name="Rektangel 20"/>
          <p:cNvSpPr/>
          <p:nvPr/>
        </p:nvSpPr>
        <p:spPr>
          <a:xfrm>
            <a:off x="2718742" y="3933232"/>
            <a:ext cx="3429000" cy="507831"/>
          </a:xfrm>
          <a:prstGeom prst="rect">
            <a:avLst/>
          </a:prstGeom>
        </p:spPr>
        <p:txBody>
          <a:bodyPr>
            <a:spAutoFit/>
          </a:bodyPr>
          <a:lstStyle/>
          <a:p>
            <a:pPr algn="ctr"/>
            <a:r>
              <a:rPr lang="sv-SE" sz="900" err="1"/>
              <a:t>Disability</a:t>
            </a:r>
            <a:r>
              <a:rPr lang="sv-SE" sz="900"/>
              <a:t> pension </a:t>
            </a:r>
          </a:p>
          <a:p>
            <a:pPr algn="ctr"/>
            <a:r>
              <a:rPr lang="sv-SE" sz="900"/>
              <a:t>from </a:t>
            </a:r>
          </a:p>
          <a:p>
            <a:pPr algn="ctr"/>
            <a:r>
              <a:rPr lang="sv-SE" sz="900"/>
              <a:t>Swedish Social Insurance Agency (LAW) </a:t>
            </a:r>
          </a:p>
        </p:txBody>
      </p:sp>
      <p:sp>
        <p:nvSpPr>
          <p:cNvPr id="19" name="textruta 18">
            <a:extLst>
              <a:ext uri="{FF2B5EF4-FFF2-40B4-BE49-F238E27FC236}">
                <a16:creationId xmlns:a16="http://schemas.microsoft.com/office/drawing/2014/main" id="{209DF173-8A1B-4B68-9362-B5CC16F2E2A8}"/>
              </a:ext>
            </a:extLst>
          </p:cNvPr>
          <p:cNvSpPr txBox="1"/>
          <p:nvPr/>
        </p:nvSpPr>
        <p:spPr>
          <a:xfrm>
            <a:off x="3343077" y="3987377"/>
            <a:ext cx="591829" cy="253916"/>
          </a:xfrm>
          <a:prstGeom prst="rect">
            <a:avLst/>
          </a:prstGeom>
          <a:noFill/>
        </p:spPr>
        <p:txBody>
          <a:bodyPr wrap="none" rtlCol="0">
            <a:spAutoFit/>
          </a:bodyPr>
          <a:lstStyle/>
          <a:p>
            <a:r>
              <a:rPr lang="sv-SE" sz="1050" b="1" i="1"/>
              <a:t>Ca 80%</a:t>
            </a:r>
          </a:p>
        </p:txBody>
      </p:sp>
      <p:sp>
        <p:nvSpPr>
          <p:cNvPr id="36" name="textruta 35">
            <a:extLst>
              <a:ext uri="{FF2B5EF4-FFF2-40B4-BE49-F238E27FC236}">
                <a16:creationId xmlns:a16="http://schemas.microsoft.com/office/drawing/2014/main" id="{D4FA0CE7-6714-4298-8484-57132ADB5664}"/>
              </a:ext>
            </a:extLst>
          </p:cNvPr>
          <p:cNvSpPr txBox="1"/>
          <p:nvPr/>
        </p:nvSpPr>
        <p:spPr>
          <a:xfrm>
            <a:off x="5835753" y="4029898"/>
            <a:ext cx="591829" cy="253916"/>
          </a:xfrm>
          <a:prstGeom prst="rect">
            <a:avLst/>
          </a:prstGeom>
          <a:noFill/>
        </p:spPr>
        <p:txBody>
          <a:bodyPr wrap="none" rtlCol="0">
            <a:spAutoFit/>
          </a:bodyPr>
          <a:lstStyle/>
          <a:p>
            <a:r>
              <a:rPr lang="sv-SE" sz="1050" b="1" i="1"/>
              <a:t>Ca 75%</a:t>
            </a:r>
          </a:p>
        </p:txBody>
      </p:sp>
      <p:sp>
        <p:nvSpPr>
          <p:cNvPr id="39" name="textruta 38">
            <a:extLst>
              <a:ext uri="{FF2B5EF4-FFF2-40B4-BE49-F238E27FC236}">
                <a16:creationId xmlns:a16="http://schemas.microsoft.com/office/drawing/2014/main" id="{1B0B1977-DC28-4FC9-8224-1AB66BFFF9C1}"/>
              </a:ext>
            </a:extLst>
          </p:cNvPr>
          <p:cNvSpPr txBox="1"/>
          <p:nvPr/>
        </p:nvSpPr>
        <p:spPr>
          <a:xfrm>
            <a:off x="7217809" y="4093867"/>
            <a:ext cx="591829" cy="253916"/>
          </a:xfrm>
          <a:prstGeom prst="rect">
            <a:avLst/>
          </a:prstGeom>
          <a:noFill/>
        </p:spPr>
        <p:txBody>
          <a:bodyPr wrap="none" rtlCol="0">
            <a:spAutoFit/>
          </a:bodyPr>
          <a:lstStyle/>
          <a:p>
            <a:r>
              <a:rPr lang="sv-SE" sz="1050" b="1" i="1"/>
              <a:t>Ca 65%</a:t>
            </a:r>
          </a:p>
        </p:txBody>
      </p:sp>
      <p:sp>
        <p:nvSpPr>
          <p:cNvPr id="40" name="textruta 39">
            <a:extLst>
              <a:ext uri="{FF2B5EF4-FFF2-40B4-BE49-F238E27FC236}">
                <a16:creationId xmlns:a16="http://schemas.microsoft.com/office/drawing/2014/main" id="{902AC020-13A4-4CB3-9071-44CD5E4BA210}"/>
              </a:ext>
            </a:extLst>
          </p:cNvPr>
          <p:cNvSpPr txBox="1"/>
          <p:nvPr/>
        </p:nvSpPr>
        <p:spPr>
          <a:xfrm>
            <a:off x="2491033" y="3987377"/>
            <a:ext cx="420308" cy="253916"/>
          </a:xfrm>
          <a:prstGeom prst="rect">
            <a:avLst/>
          </a:prstGeom>
          <a:noFill/>
        </p:spPr>
        <p:txBody>
          <a:bodyPr wrap="none" rtlCol="0">
            <a:spAutoFit/>
          </a:bodyPr>
          <a:lstStyle/>
          <a:p>
            <a:r>
              <a:rPr lang="sv-SE" sz="1050" b="1" i="1"/>
              <a:t>80%</a:t>
            </a:r>
          </a:p>
        </p:txBody>
      </p:sp>
      <p:sp>
        <p:nvSpPr>
          <p:cNvPr id="41" name="textruta 40">
            <a:extLst>
              <a:ext uri="{FF2B5EF4-FFF2-40B4-BE49-F238E27FC236}">
                <a16:creationId xmlns:a16="http://schemas.microsoft.com/office/drawing/2014/main" id="{3A8F9B97-AF76-4C81-A9FD-D9C5FE3BAEFF}"/>
              </a:ext>
            </a:extLst>
          </p:cNvPr>
          <p:cNvSpPr txBox="1"/>
          <p:nvPr/>
        </p:nvSpPr>
        <p:spPr>
          <a:xfrm>
            <a:off x="5363032" y="3041133"/>
            <a:ext cx="420308" cy="253916"/>
          </a:xfrm>
          <a:prstGeom prst="rect">
            <a:avLst/>
          </a:prstGeom>
          <a:noFill/>
        </p:spPr>
        <p:txBody>
          <a:bodyPr wrap="none" rtlCol="0">
            <a:spAutoFit/>
          </a:bodyPr>
          <a:lstStyle/>
          <a:p>
            <a:r>
              <a:rPr lang="sv-SE" sz="1050" b="1" i="1"/>
              <a:t>65%</a:t>
            </a:r>
          </a:p>
        </p:txBody>
      </p:sp>
      <p:sp>
        <p:nvSpPr>
          <p:cNvPr id="46" name="textruta 45">
            <a:extLst>
              <a:ext uri="{FF2B5EF4-FFF2-40B4-BE49-F238E27FC236}">
                <a16:creationId xmlns:a16="http://schemas.microsoft.com/office/drawing/2014/main" id="{4EDC94CF-0E78-4942-A1E4-C9517ACBACB0}"/>
              </a:ext>
            </a:extLst>
          </p:cNvPr>
          <p:cNvSpPr txBox="1"/>
          <p:nvPr/>
        </p:nvSpPr>
        <p:spPr>
          <a:xfrm>
            <a:off x="5330724" y="2295574"/>
            <a:ext cx="524503" cy="253916"/>
          </a:xfrm>
          <a:prstGeom prst="rect">
            <a:avLst/>
          </a:prstGeom>
          <a:noFill/>
        </p:spPr>
        <p:txBody>
          <a:bodyPr wrap="none" rtlCol="0">
            <a:spAutoFit/>
          </a:bodyPr>
          <a:lstStyle/>
          <a:p>
            <a:r>
              <a:rPr lang="sv-SE" sz="1050" b="1" i="1"/>
              <a:t>32,5%</a:t>
            </a:r>
          </a:p>
        </p:txBody>
      </p:sp>
      <p:sp>
        <p:nvSpPr>
          <p:cNvPr id="48" name="textruta 47">
            <a:extLst>
              <a:ext uri="{FF2B5EF4-FFF2-40B4-BE49-F238E27FC236}">
                <a16:creationId xmlns:a16="http://schemas.microsoft.com/office/drawing/2014/main" id="{D8F44105-6314-4688-B93A-735BF800CD66}"/>
              </a:ext>
            </a:extLst>
          </p:cNvPr>
          <p:cNvSpPr txBox="1"/>
          <p:nvPr/>
        </p:nvSpPr>
        <p:spPr>
          <a:xfrm>
            <a:off x="3460499" y="3125769"/>
            <a:ext cx="420308" cy="253916"/>
          </a:xfrm>
          <a:prstGeom prst="rect">
            <a:avLst/>
          </a:prstGeom>
          <a:noFill/>
        </p:spPr>
        <p:txBody>
          <a:bodyPr wrap="none" rtlCol="0">
            <a:spAutoFit/>
          </a:bodyPr>
          <a:lstStyle/>
          <a:p>
            <a:r>
              <a:rPr lang="sv-SE" sz="1050" b="1" i="1"/>
              <a:t>90%</a:t>
            </a:r>
          </a:p>
        </p:txBody>
      </p:sp>
      <p:sp>
        <p:nvSpPr>
          <p:cNvPr id="49" name="textruta 48">
            <a:extLst>
              <a:ext uri="{FF2B5EF4-FFF2-40B4-BE49-F238E27FC236}">
                <a16:creationId xmlns:a16="http://schemas.microsoft.com/office/drawing/2014/main" id="{81D19D0B-3D46-45DF-89CA-74BFC2CC4E02}"/>
              </a:ext>
            </a:extLst>
          </p:cNvPr>
          <p:cNvSpPr txBox="1"/>
          <p:nvPr/>
        </p:nvSpPr>
        <p:spPr>
          <a:xfrm>
            <a:off x="7319526" y="3780057"/>
            <a:ext cx="420308" cy="253916"/>
          </a:xfrm>
          <a:prstGeom prst="rect">
            <a:avLst/>
          </a:prstGeom>
          <a:noFill/>
        </p:spPr>
        <p:txBody>
          <a:bodyPr wrap="none" rtlCol="0">
            <a:spAutoFit/>
          </a:bodyPr>
          <a:lstStyle/>
          <a:p>
            <a:r>
              <a:rPr lang="sv-SE" sz="1050" b="1" i="1"/>
              <a:t>15%</a:t>
            </a:r>
          </a:p>
        </p:txBody>
      </p:sp>
      <p:sp>
        <p:nvSpPr>
          <p:cNvPr id="22" name="textruta 21">
            <a:extLst>
              <a:ext uri="{FF2B5EF4-FFF2-40B4-BE49-F238E27FC236}">
                <a16:creationId xmlns:a16="http://schemas.microsoft.com/office/drawing/2014/main" id="{932ED794-1AE4-7A60-21B3-CA23E2A347C2}"/>
              </a:ext>
            </a:extLst>
          </p:cNvPr>
          <p:cNvSpPr txBox="1"/>
          <p:nvPr/>
        </p:nvSpPr>
        <p:spPr>
          <a:xfrm>
            <a:off x="857615" y="438547"/>
            <a:ext cx="7262283"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err="1">
                <a:ln>
                  <a:noFill/>
                </a:ln>
                <a:solidFill>
                  <a:srgbClr val="F4911E"/>
                </a:solidFill>
                <a:effectLst/>
                <a:uLnTx/>
                <a:uFillTx/>
                <a:latin typeface="Calibri" panose="020F0502020204030204"/>
                <a:ea typeface="Roboto" panose="02000000000000000000" pitchFamily="2" charset="0"/>
                <a:cs typeface="Helvetica" panose="020B0604020202020204" pitchFamily="34" charset="0"/>
              </a:rPr>
              <a:t>Disability</a:t>
            </a:r>
            <a:r>
              <a:rPr kumimoji="0" lang="sv-SE" sz="2000" b="1" i="0" u="none" strike="noStrike" kern="1200" cap="none" spc="0" normalizeH="0" baseline="0" noProof="0">
                <a:ln>
                  <a:noFill/>
                </a:ln>
                <a:solidFill>
                  <a:srgbClr val="F4911E"/>
                </a:solidFill>
                <a:effectLst/>
                <a:uLnTx/>
                <a:uFillTx/>
                <a:latin typeface="Calibri" panose="020F0502020204030204"/>
                <a:ea typeface="Roboto" panose="02000000000000000000" pitchFamily="2" charset="0"/>
                <a:cs typeface="Helvetica" panose="020B0604020202020204" pitchFamily="34" charset="0"/>
              </a:rPr>
              <a:t> Pension </a:t>
            </a:r>
            <a:r>
              <a:rPr kumimoji="0" lang="sv-SE" sz="2800" b="1" i="0" u="none" strike="noStrike" kern="1200" cap="none" spc="0" normalizeH="0" baseline="0" noProof="0">
                <a:ln>
                  <a:noFill/>
                </a:ln>
                <a:solidFill>
                  <a:srgbClr val="F4911E"/>
                </a:solidFill>
                <a:effectLst/>
                <a:uLnTx/>
                <a:uFillTx/>
                <a:latin typeface="Calibri" panose="020F0502020204030204"/>
                <a:ea typeface="Roboto" panose="02000000000000000000" pitchFamily="2" charset="0"/>
                <a:cs typeface="Helvetica" panose="020B0604020202020204" pitchFamily="34" charset="0"/>
              </a:rPr>
              <a:t>- </a:t>
            </a:r>
            <a:r>
              <a:rPr kumimoji="0" lang="sv-SE" sz="2000" b="1" i="0" u="none" strike="noStrike" kern="1200" cap="none" spc="0" normalizeH="0" baseline="0" noProof="0" err="1">
                <a:ln>
                  <a:noFill/>
                </a:ln>
                <a:solidFill>
                  <a:srgbClr val="F4911E"/>
                </a:solidFill>
                <a:effectLst/>
                <a:uLnTx/>
                <a:uFillTx/>
                <a:latin typeface="Calibri" panose="020F0502020204030204"/>
                <a:ea typeface="Roboto" panose="02000000000000000000" pitchFamily="2" charset="0"/>
                <a:cs typeface="Helvetica" panose="020B0604020202020204" pitchFamily="34" charset="0"/>
              </a:rPr>
              <a:t>Including</a:t>
            </a:r>
            <a:r>
              <a:rPr kumimoji="0" lang="sv-SE" sz="2000" b="1" i="0" u="none" strike="noStrike" kern="1200" cap="none" spc="0" normalizeH="0" baseline="0" noProof="0">
                <a:ln>
                  <a:noFill/>
                </a:ln>
                <a:solidFill>
                  <a:srgbClr val="F4911E"/>
                </a:solidFill>
                <a:effectLst/>
                <a:uLnTx/>
                <a:uFillTx/>
                <a:latin typeface="Calibri" panose="020F0502020204030204"/>
                <a:ea typeface="Roboto" panose="02000000000000000000" pitchFamily="2" charset="0"/>
                <a:cs typeface="Helvetica" panose="020B0604020202020204" pitchFamily="34" charset="0"/>
              </a:rPr>
              <a:t> combo</a:t>
            </a:r>
          </a:p>
        </p:txBody>
      </p:sp>
      <p:sp>
        <p:nvSpPr>
          <p:cNvPr id="23" name="TextBox 65">
            <a:extLst>
              <a:ext uri="{FF2B5EF4-FFF2-40B4-BE49-F238E27FC236}">
                <a16:creationId xmlns:a16="http://schemas.microsoft.com/office/drawing/2014/main" id="{577A2EF0-3AF2-66C9-86BE-A61B4F4C951A}"/>
              </a:ext>
            </a:extLst>
          </p:cNvPr>
          <p:cNvSpPr txBox="1">
            <a:spLocks noChangeArrowheads="1"/>
          </p:cNvSpPr>
          <p:nvPr/>
        </p:nvSpPr>
        <p:spPr bwMode="auto">
          <a:xfrm>
            <a:off x="4193184" y="1836838"/>
            <a:ext cx="3777896" cy="507831"/>
          </a:xfrm>
          <a:prstGeom prst="rect">
            <a:avLst/>
          </a:prstGeom>
          <a:solidFill>
            <a:srgbClr val="DE9F1F"/>
          </a:solidFill>
          <a:ln w="9525">
            <a:noFill/>
            <a:miter lim="800000"/>
            <a:headEnd/>
            <a:tailEnd/>
          </a:ln>
          <a:effectLst>
            <a:outerShdw blurRad="50800" dist="38100" dir="2700000" algn="tl" rotWithShape="0">
              <a:prstClr val="black">
                <a:alpha val="40000"/>
              </a:prstClr>
            </a:outerShdw>
          </a:effectLst>
        </p:spPr>
        <p:txBody>
          <a:bodyPr wrap="square" anchor="ctr" anchorCtr="0">
            <a:spAutoFit/>
          </a:bodyPr>
          <a:lstStyle/>
          <a:p>
            <a:endParaRPr lang="sv-SE" sz="900"/>
          </a:p>
          <a:p>
            <a:pPr algn="ctr"/>
            <a:r>
              <a:rPr lang="sv-SE" sz="900"/>
              <a:t>Euro </a:t>
            </a:r>
            <a:r>
              <a:rPr lang="sv-SE" sz="900" err="1"/>
              <a:t>Accident</a:t>
            </a:r>
            <a:r>
              <a:rPr lang="sv-SE" sz="900"/>
              <a:t>  47,5%</a:t>
            </a:r>
          </a:p>
          <a:p>
            <a:endParaRPr lang="sv-SE" sz="900"/>
          </a:p>
        </p:txBody>
      </p:sp>
      <p:sp>
        <p:nvSpPr>
          <p:cNvPr id="24" name="TextBox 65">
            <a:extLst>
              <a:ext uri="{FF2B5EF4-FFF2-40B4-BE49-F238E27FC236}">
                <a16:creationId xmlns:a16="http://schemas.microsoft.com/office/drawing/2014/main" id="{46E42F3F-054C-ED29-2A9A-6D8F2FA274A8}"/>
              </a:ext>
            </a:extLst>
          </p:cNvPr>
          <p:cNvSpPr txBox="1">
            <a:spLocks noChangeArrowheads="1"/>
          </p:cNvSpPr>
          <p:nvPr/>
        </p:nvSpPr>
        <p:spPr bwMode="auto">
          <a:xfrm>
            <a:off x="4198353" y="2754517"/>
            <a:ext cx="3767939" cy="230832"/>
          </a:xfrm>
          <a:prstGeom prst="rect">
            <a:avLst/>
          </a:prstGeom>
          <a:solidFill>
            <a:srgbClr val="DE9F1F"/>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r>
              <a:rPr lang="sv-SE" sz="900"/>
              <a:t>Euro Accident kompl sjukförsäkring 15%</a:t>
            </a:r>
          </a:p>
        </p:txBody>
      </p:sp>
      <p:sp>
        <p:nvSpPr>
          <p:cNvPr id="47" name="TextBox 63"/>
          <p:cNvSpPr txBox="1">
            <a:spLocks noChangeArrowheads="1"/>
          </p:cNvSpPr>
          <p:nvPr/>
        </p:nvSpPr>
        <p:spPr bwMode="auto">
          <a:xfrm>
            <a:off x="4980783" y="3031004"/>
            <a:ext cx="3559308" cy="415498"/>
          </a:xfrm>
          <a:prstGeom prst="rect">
            <a:avLst/>
          </a:prstGeom>
          <a:noFill/>
          <a:ln w="9525">
            <a:noFill/>
            <a:miter lim="800000"/>
            <a:headEnd/>
            <a:tailEnd/>
          </a:ln>
        </p:spPr>
        <p:txBody>
          <a:bodyPr wrap="square">
            <a:spAutoFit/>
          </a:bodyPr>
          <a:lstStyle/>
          <a:p>
            <a:pPr algn="ctr"/>
            <a:r>
              <a:rPr lang="sv-SE" sz="1200" err="1"/>
              <a:t>Disability</a:t>
            </a:r>
            <a:r>
              <a:rPr lang="sv-SE" sz="1200"/>
              <a:t> pension from Alecta</a:t>
            </a:r>
          </a:p>
          <a:p>
            <a:pPr algn="ctr"/>
            <a:r>
              <a:rPr lang="sv-SE" sz="900"/>
              <a:t>(</a:t>
            </a:r>
            <a:r>
              <a:rPr lang="sv-SE" sz="900" err="1"/>
              <a:t>Collective</a:t>
            </a:r>
            <a:r>
              <a:rPr lang="sv-SE" sz="900"/>
              <a:t> </a:t>
            </a:r>
            <a:r>
              <a:rPr lang="sv-SE" sz="900" err="1"/>
              <a:t>agreement</a:t>
            </a:r>
            <a:r>
              <a:rPr lang="sv-SE" sz="900"/>
              <a:t>)</a:t>
            </a:r>
          </a:p>
        </p:txBody>
      </p:sp>
    </p:spTree>
    <p:extLst>
      <p:ext uri="{BB962C8B-B14F-4D97-AF65-F5344CB8AC3E}">
        <p14:creationId xmlns:p14="http://schemas.microsoft.com/office/powerpoint/2010/main" val="425333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p 19"/>
          <p:cNvGrpSpPr/>
          <p:nvPr/>
        </p:nvGrpSpPr>
        <p:grpSpPr>
          <a:xfrm>
            <a:off x="339909" y="1089585"/>
            <a:ext cx="7779989" cy="3606687"/>
            <a:chOff x="-761842" y="1349003"/>
            <a:chExt cx="9726330" cy="4376226"/>
          </a:xfrm>
          <a:effectLst>
            <a:outerShdw blurRad="50800" dist="38100" dir="2700000" algn="tl" rotWithShape="0">
              <a:prstClr val="black">
                <a:alpha val="40000"/>
              </a:prstClr>
            </a:outerShdw>
          </a:effectLst>
        </p:grpSpPr>
        <p:sp>
          <p:nvSpPr>
            <p:cNvPr id="3" name="Rectangle 45"/>
            <p:cNvSpPr/>
            <p:nvPr/>
          </p:nvSpPr>
          <p:spPr bwMode="auto">
            <a:xfrm>
              <a:off x="4052552" y="3644248"/>
              <a:ext cx="4851518" cy="633520"/>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lstStyle/>
            <a:p>
              <a:pPr eaLnBrk="0" hangingPunct="0">
                <a:defRPr/>
              </a:pPr>
              <a:r>
                <a:rPr lang="sv-SE" sz="900">
                  <a:ea typeface="ＭＳ Ｐゴシック" pitchFamily="48" charset="-128"/>
                  <a:cs typeface="Arial" charset="0"/>
                </a:rPr>
                <a:t>               </a:t>
              </a:r>
            </a:p>
          </p:txBody>
        </p:sp>
        <p:sp>
          <p:nvSpPr>
            <p:cNvPr id="4" name="TextBox 4"/>
            <p:cNvSpPr txBox="1">
              <a:spLocks noChangeArrowheads="1"/>
            </p:cNvSpPr>
            <p:nvPr/>
          </p:nvSpPr>
          <p:spPr bwMode="auto">
            <a:xfrm>
              <a:off x="545589" y="5383721"/>
              <a:ext cx="483467" cy="307776"/>
            </a:xfrm>
            <a:prstGeom prst="rect">
              <a:avLst/>
            </a:prstGeom>
            <a:noFill/>
            <a:ln w="9525">
              <a:noFill/>
              <a:miter lim="800000"/>
              <a:headEnd/>
              <a:tailEnd/>
            </a:ln>
          </p:spPr>
          <p:txBody>
            <a:bodyPr wrap="none">
              <a:spAutoFit/>
            </a:bodyPr>
            <a:lstStyle/>
            <a:p>
              <a:r>
                <a:rPr lang="en-US" sz="900"/>
                <a:t>D</a:t>
              </a:r>
              <a:r>
                <a:rPr lang="sv-SE" sz="900" err="1"/>
                <a:t>ay</a:t>
              </a:r>
              <a:endParaRPr lang="sv-SE" sz="900"/>
            </a:p>
          </p:txBody>
        </p:sp>
        <p:sp>
          <p:nvSpPr>
            <p:cNvPr id="5" name="Rectangle 8"/>
            <p:cNvSpPr/>
            <p:nvPr/>
          </p:nvSpPr>
          <p:spPr bwMode="auto">
            <a:xfrm>
              <a:off x="1553285" y="3447454"/>
              <a:ext cx="1176126" cy="836010"/>
            </a:xfrm>
            <a:prstGeom prst="rec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900">
                <a:ea typeface="ＭＳ Ｐゴシック" pitchFamily="48" charset="-128"/>
                <a:cs typeface="Arial" charset="0"/>
              </a:endParaRPr>
            </a:p>
          </p:txBody>
        </p:sp>
        <p:sp>
          <p:nvSpPr>
            <p:cNvPr id="6" name="Rectangle 9"/>
            <p:cNvSpPr>
              <a:spLocks noChangeArrowheads="1"/>
            </p:cNvSpPr>
            <p:nvPr/>
          </p:nvSpPr>
          <p:spPr bwMode="auto">
            <a:xfrm>
              <a:off x="2802918" y="3300523"/>
              <a:ext cx="1183783" cy="982941"/>
            </a:xfrm>
            <a:prstGeom prst="rect">
              <a:avLst/>
            </a:prstGeom>
            <a:solidFill>
              <a:schemeClr val="bg1">
                <a:lumMod val="75000"/>
              </a:schemeClr>
            </a:solidFill>
            <a:ln w="0" algn="ctr">
              <a:solidFill>
                <a:schemeClr val="tx1">
                  <a:alpha val="0"/>
                </a:schemeClr>
              </a:solidFill>
              <a:round/>
              <a:headEnd/>
              <a:tailEnd/>
            </a:ln>
          </p:spPr>
          <p:txBody>
            <a:bodyPr/>
            <a:lstStyle/>
            <a:p>
              <a:pPr eaLnBrk="0" hangingPunct="0"/>
              <a:endParaRPr lang="en-US" sz="900"/>
            </a:p>
          </p:txBody>
        </p:sp>
        <p:sp>
          <p:nvSpPr>
            <p:cNvPr id="7" name="TextBox 11"/>
            <p:cNvSpPr txBox="1">
              <a:spLocks noChangeArrowheads="1"/>
            </p:cNvSpPr>
            <p:nvPr/>
          </p:nvSpPr>
          <p:spPr bwMode="auto">
            <a:xfrm>
              <a:off x="1907812" y="5386674"/>
              <a:ext cx="618117" cy="338555"/>
            </a:xfrm>
            <a:prstGeom prst="rect">
              <a:avLst/>
            </a:prstGeom>
            <a:noFill/>
            <a:ln w="9525">
              <a:noFill/>
              <a:miter lim="800000"/>
              <a:headEnd/>
              <a:tailEnd/>
            </a:ln>
          </p:spPr>
          <p:txBody>
            <a:bodyPr wrap="none">
              <a:spAutoFit/>
            </a:bodyPr>
            <a:lstStyle/>
            <a:p>
              <a:r>
                <a:rPr lang="sv-SE" sz="1050"/>
                <a:t>2-14 </a:t>
              </a:r>
            </a:p>
          </p:txBody>
        </p:sp>
        <p:sp>
          <p:nvSpPr>
            <p:cNvPr id="8" name="TextBox 12"/>
            <p:cNvSpPr txBox="1">
              <a:spLocks noChangeArrowheads="1"/>
            </p:cNvSpPr>
            <p:nvPr/>
          </p:nvSpPr>
          <p:spPr bwMode="auto">
            <a:xfrm>
              <a:off x="1181625" y="5386674"/>
              <a:ext cx="338128" cy="338555"/>
            </a:xfrm>
            <a:prstGeom prst="rect">
              <a:avLst/>
            </a:prstGeom>
            <a:noFill/>
            <a:ln w="9525">
              <a:noFill/>
              <a:miter lim="800000"/>
              <a:headEnd/>
              <a:tailEnd/>
            </a:ln>
          </p:spPr>
          <p:txBody>
            <a:bodyPr wrap="none">
              <a:spAutoFit/>
            </a:bodyPr>
            <a:lstStyle/>
            <a:p>
              <a:r>
                <a:rPr lang="sv-SE" sz="1050"/>
                <a:t>1</a:t>
              </a:r>
            </a:p>
          </p:txBody>
        </p:sp>
        <p:sp>
          <p:nvSpPr>
            <p:cNvPr id="9" name="Rectangle 13"/>
            <p:cNvSpPr/>
            <p:nvPr/>
          </p:nvSpPr>
          <p:spPr bwMode="auto">
            <a:xfrm>
              <a:off x="1185746" y="1412776"/>
              <a:ext cx="294031" cy="4004911"/>
            </a:xfrm>
            <a:prstGeom prst="rect">
              <a:avLst/>
            </a:prstGeom>
            <a:gradFill flip="none" rotWithShape="1">
              <a:gsLst>
                <a:gs pos="0">
                  <a:schemeClr val="bg2">
                    <a:lumMod val="60000"/>
                    <a:lumOff val="40000"/>
                  </a:schemeClr>
                </a:gs>
                <a:gs pos="100000">
                  <a:schemeClr val="bg2">
                    <a:lumMod val="20000"/>
                    <a:lumOff val="8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1350">
                <a:ea typeface="ＭＳ Ｐゴシック" pitchFamily="48" charset="-128"/>
                <a:cs typeface="Arial" charset="0"/>
              </a:endParaRPr>
            </a:p>
          </p:txBody>
        </p:sp>
        <p:sp>
          <p:nvSpPr>
            <p:cNvPr id="10" name="TextBox 14"/>
            <p:cNvSpPr txBox="1">
              <a:spLocks noChangeArrowheads="1"/>
            </p:cNvSpPr>
            <p:nvPr/>
          </p:nvSpPr>
          <p:spPr bwMode="auto">
            <a:xfrm rot="16200000">
              <a:off x="827673" y="3663792"/>
              <a:ext cx="1007113" cy="338555"/>
            </a:xfrm>
            <a:prstGeom prst="rect">
              <a:avLst/>
            </a:prstGeom>
            <a:noFill/>
            <a:ln w="9525">
              <a:noFill/>
              <a:miter lim="800000"/>
              <a:headEnd/>
              <a:tailEnd/>
            </a:ln>
          </p:spPr>
          <p:txBody>
            <a:bodyPr wrap="none">
              <a:spAutoFit/>
            </a:bodyPr>
            <a:lstStyle/>
            <a:p>
              <a:r>
                <a:rPr lang="sv-SE" sz="1050"/>
                <a:t>Karensdag</a:t>
              </a:r>
            </a:p>
          </p:txBody>
        </p:sp>
        <p:sp>
          <p:nvSpPr>
            <p:cNvPr id="11" name="Rectangle 15"/>
            <p:cNvSpPr/>
            <p:nvPr/>
          </p:nvSpPr>
          <p:spPr bwMode="auto">
            <a:xfrm>
              <a:off x="1553285" y="4656650"/>
              <a:ext cx="1176126" cy="761037"/>
            </a:xfrm>
            <a:prstGeom prst="rec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900">
                <a:ea typeface="ＭＳ Ｐゴシック" pitchFamily="48" charset="-128"/>
                <a:cs typeface="Arial" charset="0"/>
              </a:endParaRPr>
            </a:p>
          </p:txBody>
        </p:sp>
        <p:sp>
          <p:nvSpPr>
            <p:cNvPr id="12" name="Rectangle 16"/>
            <p:cNvSpPr>
              <a:spLocks noChangeArrowheads="1"/>
            </p:cNvSpPr>
            <p:nvPr/>
          </p:nvSpPr>
          <p:spPr bwMode="auto">
            <a:xfrm>
              <a:off x="2802918" y="4656650"/>
              <a:ext cx="6101151" cy="761037"/>
            </a:xfrm>
            <a:prstGeom prst="rect">
              <a:avLst/>
            </a:prstGeom>
            <a:solidFill>
              <a:srgbClr val="FFC000"/>
            </a:solidFill>
            <a:ln w="0" algn="ctr">
              <a:solidFill>
                <a:schemeClr val="tx1">
                  <a:alpha val="0"/>
                </a:schemeClr>
              </a:solidFill>
              <a:round/>
              <a:headEnd/>
              <a:tailEnd/>
            </a:ln>
          </p:spPr>
          <p:txBody>
            <a:bodyPr/>
            <a:lstStyle/>
            <a:p>
              <a:pPr eaLnBrk="0" hangingPunct="0"/>
              <a:endParaRPr lang="en-US" sz="900"/>
            </a:p>
          </p:txBody>
        </p:sp>
        <p:sp>
          <p:nvSpPr>
            <p:cNvPr id="13" name="Rectangle 18"/>
            <p:cNvSpPr/>
            <p:nvPr/>
          </p:nvSpPr>
          <p:spPr bwMode="auto">
            <a:xfrm rot="10800000">
              <a:off x="1553285" y="1772815"/>
              <a:ext cx="1176126" cy="1376425"/>
            </a:xfrm>
            <a:prstGeom prst="flowChartDocumen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900">
                <a:ea typeface="ＭＳ Ｐゴシック" pitchFamily="48" charset="-128"/>
                <a:cs typeface="Arial" charset="0"/>
              </a:endParaRPr>
            </a:p>
          </p:txBody>
        </p:sp>
        <p:sp>
          <p:nvSpPr>
            <p:cNvPr id="14" name="TextBox 21"/>
            <p:cNvSpPr txBox="1">
              <a:spLocks noChangeArrowheads="1"/>
            </p:cNvSpPr>
            <p:nvPr/>
          </p:nvSpPr>
          <p:spPr bwMode="auto">
            <a:xfrm>
              <a:off x="3080405" y="5386674"/>
              <a:ext cx="710024" cy="338555"/>
            </a:xfrm>
            <a:prstGeom prst="rect">
              <a:avLst/>
            </a:prstGeom>
            <a:noFill/>
            <a:ln w="9525">
              <a:noFill/>
              <a:miter lim="800000"/>
              <a:headEnd/>
              <a:tailEnd/>
            </a:ln>
          </p:spPr>
          <p:txBody>
            <a:bodyPr wrap="none">
              <a:spAutoFit/>
            </a:bodyPr>
            <a:lstStyle/>
            <a:p>
              <a:r>
                <a:rPr lang="sv-SE" sz="1050"/>
                <a:t>15-90 </a:t>
              </a:r>
            </a:p>
          </p:txBody>
        </p:sp>
        <p:sp>
          <p:nvSpPr>
            <p:cNvPr id="15" name="TextBox 22"/>
            <p:cNvSpPr txBox="1">
              <a:spLocks noChangeArrowheads="1"/>
            </p:cNvSpPr>
            <p:nvPr/>
          </p:nvSpPr>
          <p:spPr bwMode="auto">
            <a:xfrm>
              <a:off x="4319201" y="5386674"/>
              <a:ext cx="761320" cy="338555"/>
            </a:xfrm>
            <a:prstGeom prst="rect">
              <a:avLst/>
            </a:prstGeom>
            <a:noFill/>
            <a:ln w="9525">
              <a:noFill/>
              <a:miter lim="800000"/>
              <a:headEnd/>
              <a:tailEnd/>
            </a:ln>
          </p:spPr>
          <p:txBody>
            <a:bodyPr wrap="none">
              <a:spAutoFit/>
            </a:bodyPr>
            <a:lstStyle/>
            <a:p>
              <a:r>
                <a:rPr lang="sv-SE" sz="1050"/>
                <a:t>91-364</a:t>
              </a:r>
            </a:p>
          </p:txBody>
        </p:sp>
        <p:sp>
          <p:nvSpPr>
            <p:cNvPr id="16" name="TextBox 23"/>
            <p:cNvSpPr txBox="1">
              <a:spLocks noChangeArrowheads="1"/>
            </p:cNvSpPr>
            <p:nvPr/>
          </p:nvSpPr>
          <p:spPr bwMode="auto">
            <a:xfrm>
              <a:off x="5254000" y="5386674"/>
              <a:ext cx="577509" cy="338555"/>
            </a:xfrm>
            <a:prstGeom prst="rect">
              <a:avLst/>
            </a:prstGeom>
            <a:noFill/>
            <a:ln w="9525">
              <a:noFill/>
              <a:miter lim="800000"/>
              <a:headEnd/>
              <a:tailEnd/>
            </a:ln>
          </p:spPr>
          <p:txBody>
            <a:bodyPr wrap="none">
              <a:spAutoFit/>
            </a:bodyPr>
            <a:lstStyle/>
            <a:p>
              <a:r>
                <a:rPr lang="sv-SE" sz="1050"/>
                <a:t>365-</a:t>
              </a:r>
            </a:p>
          </p:txBody>
        </p:sp>
        <p:sp>
          <p:nvSpPr>
            <p:cNvPr id="17" name="TextBox 24"/>
            <p:cNvSpPr txBox="1">
              <a:spLocks noChangeArrowheads="1"/>
            </p:cNvSpPr>
            <p:nvPr/>
          </p:nvSpPr>
          <p:spPr bwMode="auto">
            <a:xfrm>
              <a:off x="7663992" y="5386674"/>
              <a:ext cx="1256104" cy="308093"/>
            </a:xfrm>
            <a:prstGeom prst="rect">
              <a:avLst/>
            </a:prstGeom>
            <a:noFill/>
            <a:ln w="9525">
              <a:noFill/>
              <a:miter lim="800000"/>
              <a:headEnd/>
              <a:tailEnd/>
            </a:ln>
          </p:spPr>
          <p:txBody>
            <a:bodyPr wrap="square">
              <a:spAutoFit/>
            </a:bodyPr>
            <a:lstStyle/>
            <a:p>
              <a:pPr algn="r"/>
              <a:r>
                <a:rPr lang="sv-SE" sz="1050"/>
                <a:t> -66 år </a:t>
              </a:r>
            </a:p>
          </p:txBody>
        </p:sp>
        <p:sp>
          <p:nvSpPr>
            <p:cNvPr id="18" name="Rectangle 44"/>
            <p:cNvSpPr>
              <a:spLocks noChangeArrowheads="1"/>
            </p:cNvSpPr>
            <p:nvPr/>
          </p:nvSpPr>
          <p:spPr bwMode="auto">
            <a:xfrm rot="10800000">
              <a:off x="2810575" y="1349003"/>
              <a:ext cx="1176126" cy="1800240"/>
            </a:xfrm>
            <a:prstGeom prst="flowChartDocument">
              <a:avLst/>
            </a:prstGeom>
            <a:solidFill>
              <a:schemeClr val="bg1">
                <a:lumMod val="75000"/>
              </a:schemeClr>
            </a:solidFill>
            <a:ln w="0" algn="ctr">
              <a:solidFill>
                <a:schemeClr val="tx1">
                  <a:alpha val="0"/>
                </a:schemeClr>
              </a:solidFill>
              <a:round/>
              <a:headEnd/>
              <a:tailEnd/>
            </a:ln>
          </p:spPr>
          <p:txBody>
            <a:bodyPr/>
            <a:lstStyle/>
            <a:p>
              <a:pPr eaLnBrk="0" hangingPunct="0"/>
              <a:endParaRPr lang="en-US" sz="900"/>
            </a:p>
          </p:txBody>
        </p:sp>
        <p:sp>
          <p:nvSpPr>
            <p:cNvPr id="26" name="Rectangle 41"/>
            <p:cNvSpPr/>
            <p:nvPr/>
          </p:nvSpPr>
          <p:spPr bwMode="auto">
            <a:xfrm>
              <a:off x="5302185" y="4656651"/>
              <a:ext cx="2354750" cy="147463"/>
            </a:xfrm>
            <a:prstGeom prst="rect">
              <a:avLst/>
            </a:prstGeom>
            <a:solidFill>
              <a:schemeClr val="bg1"/>
            </a:solidFill>
            <a:ln w="0" cap="flat" cmpd="sng" algn="ctr">
              <a:noFill/>
              <a:prstDash val="solid"/>
              <a:round/>
              <a:headEnd type="none" w="med" len="med"/>
              <a:tailEnd type="none" w="med" len="med"/>
            </a:ln>
            <a:effectLst/>
          </p:spPr>
          <p:txBody>
            <a:bodyPr/>
            <a:lstStyle/>
            <a:p>
              <a:pPr eaLnBrk="0" hangingPunct="0">
                <a:defRPr/>
              </a:pPr>
              <a:r>
                <a:rPr lang="sv-SE" sz="900">
                  <a:ea typeface="ＭＳ Ｐゴシック" pitchFamily="48" charset="-128"/>
                  <a:cs typeface="Arial" charset="0"/>
                </a:rPr>
                <a:t> </a:t>
              </a:r>
            </a:p>
          </p:txBody>
        </p:sp>
        <p:sp>
          <p:nvSpPr>
            <p:cNvPr id="27" name="Rectangle 48"/>
            <p:cNvSpPr/>
            <p:nvPr/>
          </p:nvSpPr>
          <p:spPr bwMode="auto">
            <a:xfrm>
              <a:off x="7653187" y="4657849"/>
              <a:ext cx="1249633" cy="315547"/>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nchorCtr="0"/>
            <a:lstStyle/>
            <a:p>
              <a:pPr algn="ctr"/>
              <a:endParaRPr lang="sv-SE" sz="750">
                <a:solidFill>
                  <a:schemeClr val="bg1"/>
                </a:solidFill>
              </a:endParaRPr>
            </a:p>
          </p:txBody>
        </p:sp>
        <p:sp>
          <p:nvSpPr>
            <p:cNvPr id="30" name="Rectangle 61"/>
            <p:cNvSpPr/>
            <p:nvPr/>
          </p:nvSpPr>
          <p:spPr bwMode="auto">
            <a:xfrm>
              <a:off x="4037118" y="4355994"/>
              <a:ext cx="1249633" cy="307777"/>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lstStyle/>
            <a:p>
              <a:pPr algn="ctr"/>
              <a:r>
                <a:rPr lang="sv-SE" sz="1050" b="1" i="1"/>
                <a:t>10%</a:t>
              </a:r>
            </a:p>
          </p:txBody>
        </p:sp>
        <p:sp>
          <p:nvSpPr>
            <p:cNvPr id="35" name="TextBox 5"/>
            <p:cNvSpPr txBox="1">
              <a:spLocks noChangeArrowheads="1"/>
            </p:cNvSpPr>
            <p:nvPr/>
          </p:nvSpPr>
          <p:spPr bwMode="auto">
            <a:xfrm>
              <a:off x="-677782" y="1878722"/>
              <a:ext cx="1879420" cy="504151"/>
            </a:xfrm>
            <a:prstGeom prst="rect">
              <a:avLst/>
            </a:prstGeom>
            <a:noFill/>
            <a:ln w="9525">
              <a:noFill/>
              <a:miter lim="800000"/>
              <a:headEnd/>
              <a:tailEnd/>
            </a:ln>
          </p:spPr>
          <p:txBody>
            <a:bodyPr wrap="square">
              <a:spAutoFit/>
            </a:bodyPr>
            <a:lstStyle/>
            <a:p>
              <a:pPr algn="ctr"/>
              <a:r>
                <a:rPr lang="sv-SE" sz="1050"/>
                <a:t>30 </a:t>
              </a:r>
              <a:r>
                <a:rPr lang="sv-SE" sz="1050" err="1"/>
                <a:t>income</a:t>
              </a:r>
              <a:r>
                <a:rPr lang="sv-SE" sz="1050"/>
                <a:t> </a:t>
              </a:r>
              <a:r>
                <a:rPr lang="sv-SE" sz="1050" err="1"/>
                <a:t>base</a:t>
              </a:r>
              <a:r>
                <a:rPr lang="sv-SE" sz="1050"/>
                <a:t> </a:t>
              </a:r>
              <a:r>
                <a:rPr lang="sv-SE" sz="1050" err="1"/>
                <a:t>amount</a:t>
              </a:r>
              <a:endParaRPr lang="sv-SE" sz="1050"/>
            </a:p>
            <a:p>
              <a:pPr algn="ctr"/>
              <a:r>
                <a:rPr lang="sv-SE" sz="1050"/>
                <a:t>SEK 201 500/</a:t>
              </a:r>
              <a:r>
                <a:rPr lang="sv-SE" sz="1050" err="1"/>
                <a:t>month</a:t>
              </a:r>
              <a:endParaRPr lang="sv-SE" sz="1050"/>
            </a:p>
          </p:txBody>
        </p:sp>
        <p:sp>
          <p:nvSpPr>
            <p:cNvPr id="37" name="TextBox 7"/>
            <p:cNvSpPr txBox="1">
              <a:spLocks noChangeArrowheads="1"/>
            </p:cNvSpPr>
            <p:nvPr/>
          </p:nvSpPr>
          <p:spPr bwMode="auto">
            <a:xfrm>
              <a:off x="-761842" y="4008829"/>
              <a:ext cx="1949769" cy="504151"/>
            </a:xfrm>
            <a:prstGeom prst="rect">
              <a:avLst/>
            </a:prstGeom>
            <a:noFill/>
            <a:ln w="9525">
              <a:noFill/>
              <a:miter lim="800000"/>
              <a:headEnd/>
              <a:tailEnd/>
            </a:ln>
          </p:spPr>
          <p:txBody>
            <a:bodyPr wrap="square">
              <a:spAutoFit/>
            </a:bodyPr>
            <a:lstStyle/>
            <a:p>
              <a:pPr algn="ctr"/>
              <a:r>
                <a:rPr lang="sv-SE" sz="1050"/>
                <a:t>10 </a:t>
              </a:r>
              <a:r>
                <a:rPr lang="sv-SE" sz="1050" err="1"/>
                <a:t>price</a:t>
              </a:r>
              <a:r>
                <a:rPr lang="sv-SE" sz="1050"/>
                <a:t> </a:t>
              </a:r>
              <a:r>
                <a:rPr lang="sv-SE" sz="1050" err="1"/>
                <a:t>base</a:t>
              </a:r>
              <a:r>
                <a:rPr lang="sv-SE" sz="1050"/>
                <a:t> </a:t>
              </a:r>
              <a:r>
                <a:rPr lang="sv-SE" sz="1050" err="1"/>
                <a:t>amount</a:t>
              </a:r>
              <a:endParaRPr lang="sv-SE" sz="1050"/>
            </a:p>
            <a:p>
              <a:pPr algn="ctr"/>
              <a:r>
                <a:rPr lang="sv-SE" sz="1050"/>
                <a:t>SEK 49 000/</a:t>
              </a:r>
              <a:r>
                <a:rPr lang="sv-SE" sz="1050" err="1"/>
                <a:t>month</a:t>
              </a:r>
              <a:endParaRPr lang="sv-SE" sz="1050"/>
            </a:p>
          </p:txBody>
        </p:sp>
        <p:sp>
          <p:nvSpPr>
            <p:cNvPr id="38" name="TextBox 63"/>
            <p:cNvSpPr txBox="1">
              <a:spLocks noChangeArrowheads="1"/>
            </p:cNvSpPr>
            <p:nvPr/>
          </p:nvSpPr>
          <p:spPr bwMode="auto">
            <a:xfrm>
              <a:off x="4055416" y="2872292"/>
              <a:ext cx="4845789" cy="307776"/>
            </a:xfrm>
            <a:prstGeom prst="rect">
              <a:avLst/>
            </a:prstGeom>
            <a:solidFill>
              <a:srgbClr val="E07523"/>
            </a:solidFill>
            <a:ln w="9525">
              <a:noFill/>
              <a:miter lim="800000"/>
              <a:headEnd/>
              <a:tailEnd/>
            </a:ln>
          </p:spPr>
          <p:txBody>
            <a:bodyPr wrap="square">
              <a:spAutoFit/>
            </a:bodyPr>
            <a:lstStyle/>
            <a:p>
              <a:pPr algn="ctr"/>
              <a:endParaRPr lang="sv-SE" sz="900">
                <a:solidFill>
                  <a:schemeClr val="bg1"/>
                </a:solidFill>
              </a:endParaRPr>
            </a:p>
          </p:txBody>
        </p:sp>
        <p:sp>
          <p:nvSpPr>
            <p:cNvPr id="42" name="TextBox 51"/>
            <p:cNvSpPr txBox="1">
              <a:spLocks noChangeArrowheads="1"/>
            </p:cNvSpPr>
            <p:nvPr/>
          </p:nvSpPr>
          <p:spPr bwMode="auto">
            <a:xfrm>
              <a:off x="2810573" y="4353417"/>
              <a:ext cx="1176127" cy="338555"/>
            </a:xfrm>
            <a:prstGeom prst="rect">
              <a:avLst/>
            </a:prstGeom>
            <a:solidFill>
              <a:schemeClr val="bg1">
                <a:lumMod val="75000"/>
              </a:schemeClr>
            </a:solidFill>
            <a:ln w="9525">
              <a:noFill/>
              <a:miter lim="800000"/>
              <a:headEnd/>
              <a:tailEnd/>
            </a:ln>
          </p:spPr>
          <p:txBody>
            <a:bodyPr wrap="square">
              <a:spAutoFit/>
            </a:bodyPr>
            <a:lstStyle/>
            <a:p>
              <a:pPr algn="ctr"/>
              <a:r>
                <a:rPr lang="sv-SE" sz="1050" b="1" i="1"/>
                <a:t>10%</a:t>
              </a:r>
            </a:p>
          </p:txBody>
        </p:sp>
        <p:cxnSp>
          <p:nvCxnSpPr>
            <p:cNvPr id="51" name="Straight Connector 50"/>
            <p:cNvCxnSpPr/>
            <p:nvPr/>
          </p:nvCxnSpPr>
          <p:spPr bwMode="auto">
            <a:xfrm flipH="1">
              <a:off x="1115616" y="3153380"/>
              <a:ext cx="7848872" cy="1930"/>
            </a:xfrm>
            <a:prstGeom prst="line">
              <a:avLst/>
            </a:prstGeom>
            <a:solidFill>
              <a:schemeClr val="accent1"/>
            </a:solidFill>
            <a:ln w="1905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a:off x="1115616" y="4284968"/>
              <a:ext cx="7848872" cy="1930"/>
            </a:xfrm>
            <a:prstGeom prst="line">
              <a:avLst/>
            </a:prstGeom>
            <a:solidFill>
              <a:schemeClr val="accent1"/>
            </a:solidFill>
            <a:ln w="1905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flipH="1">
              <a:off x="1115616" y="2083170"/>
              <a:ext cx="7848872" cy="193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 name="TextBox 5"/>
          <p:cNvSpPr txBox="1">
            <a:spLocks noChangeArrowheads="1"/>
          </p:cNvSpPr>
          <p:nvPr/>
        </p:nvSpPr>
        <p:spPr bwMode="auto">
          <a:xfrm>
            <a:off x="300370" y="2370005"/>
            <a:ext cx="1503327" cy="415498"/>
          </a:xfrm>
          <a:prstGeom prst="rect">
            <a:avLst/>
          </a:prstGeom>
          <a:noFill/>
          <a:ln w="9525">
            <a:noFill/>
            <a:miter lim="800000"/>
            <a:headEnd/>
            <a:tailEnd/>
          </a:ln>
        </p:spPr>
        <p:txBody>
          <a:bodyPr wrap="square">
            <a:spAutoFit/>
          </a:bodyPr>
          <a:lstStyle/>
          <a:p>
            <a:pPr algn="ctr"/>
            <a:r>
              <a:rPr lang="sv-SE" sz="1050"/>
              <a:t>20 </a:t>
            </a:r>
            <a:r>
              <a:rPr lang="sv-SE" sz="1050" err="1"/>
              <a:t>income</a:t>
            </a:r>
            <a:r>
              <a:rPr lang="sv-SE" sz="1050"/>
              <a:t> </a:t>
            </a:r>
            <a:r>
              <a:rPr lang="sv-SE" sz="1050" err="1"/>
              <a:t>base</a:t>
            </a:r>
            <a:r>
              <a:rPr lang="sv-SE" sz="1050"/>
              <a:t> </a:t>
            </a:r>
            <a:r>
              <a:rPr lang="sv-SE" sz="1050" err="1"/>
              <a:t>amount</a:t>
            </a:r>
            <a:endParaRPr lang="sv-SE" sz="1050"/>
          </a:p>
          <a:p>
            <a:pPr algn="ctr"/>
            <a:r>
              <a:rPr lang="sv-SE" sz="1050"/>
              <a:t>SEK 134 333/</a:t>
            </a:r>
            <a:r>
              <a:rPr lang="sv-SE" sz="1050" err="1"/>
              <a:t>month</a:t>
            </a:r>
            <a:endParaRPr lang="sv-SE" sz="1050"/>
          </a:p>
        </p:txBody>
      </p:sp>
      <p:sp>
        <p:nvSpPr>
          <p:cNvPr id="44" name="TextBox 51"/>
          <p:cNvSpPr txBox="1">
            <a:spLocks noChangeArrowheads="1"/>
          </p:cNvSpPr>
          <p:nvPr/>
        </p:nvSpPr>
        <p:spPr bwMode="auto">
          <a:xfrm rot="16200000">
            <a:off x="1862015" y="2384508"/>
            <a:ext cx="1831421" cy="415498"/>
          </a:xfrm>
          <a:prstGeom prst="rect">
            <a:avLst/>
          </a:prstGeom>
          <a:noFill/>
          <a:ln w="9525">
            <a:noFill/>
            <a:miter lim="800000"/>
            <a:headEnd/>
            <a:tailEnd/>
          </a:ln>
        </p:spPr>
        <p:txBody>
          <a:bodyPr wrap="square">
            <a:spAutoFit/>
          </a:bodyPr>
          <a:lstStyle/>
          <a:p>
            <a:pPr algn="ctr"/>
            <a:r>
              <a:rPr lang="sv-SE" sz="1200"/>
              <a:t>Sick </a:t>
            </a:r>
            <a:r>
              <a:rPr lang="sv-SE" sz="1200" err="1"/>
              <a:t>pay</a:t>
            </a:r>
            <a:r>
              <a:rPr lang="sv-SE" sz="1200"/>
              <a:t> from </a:t>
            </a:r>
            <a:r>
              <a:rPr lang="sv-SE" sz="1200" err="1"/>
              <a:t>employer</a:t>
            </a:r>
            <a:endParaRPr lang="sv-SE" sz="1200"/>
          </a:p>
          <a:p>
            <a:pPr algn="ctr"/>
            <a:r>
              <a:rPr lang="sv-SE" sz="900"/>
              <a:t>(LAW)</a:t>
            </a:r>
          </a:p>
        </p:txBody>
      </p:sp>
      <p:sp>
        <p:nvSpPr>
          <p:cNvPr id="45" name="TextBox 51"/>
          <p:cNvSpPr txBox="1">
            <a:spLocks noChangeArrowheads="1"/>
          </p:cNvSpPr>
          <p:nvPr/>
        </p:nvSpPr>
        <p:spPr bwMode="auto">
          <a:xfrm rot="16200000">
            <a:off x="2807418" y="2165278"/>
            <a:ext cx="1815067" cy="415498"/>
          </a:xfrm>
          <a:prstGeom prst="rect">
            <a:avLst/>
          </a:prstGeom>
          <a:noFill/>
          <a:ln w="9525">
            <a:noFill/>
            <a:miter lim="800000"/>
            <a:headEnd/>
            <a:tailEnd/>
          </a:ln>
        </p:spPr>
        <p:txBody>
          <a:bodyPr wrap="square">
            <a:spAutoFit/>
          </a:bodyPr>
          <a:lstStyle/>
          <a:p>
            <a:pPr algn="ctr"/>
            <a:r>
              <a:rPr lang="sv-SE" sz="1200"/>
              <a:t>Sick </a:t>
            </a:r>
            <a:r>
              <a:rPr lang="sv-SE" sz="1200" err="1"/>
              <a:t>pay</a:t>
            </a:r>
            <a:r>
              <a:rPr lang="sv-SE" sz="1200"/>
              <a:t> from </a:t>
            </a:r>
            <a:r>
              <a:rPr lang="sv-SE" sz="1200" err="1"/>
              <a:t>employer</a:t>
            </a:r>
            <a:endParaRPr lang="sv-SE" sz="1200"/>
          </a:p>
          <a:p>
            <a:pPr algn="ctr"/>
            <a:r>
              <a:rPr lang="sv-SE" sz="900"/>
              <a:t>(</a:t>
            </a:r>
            <a:r>
              <a:rPr lang="sv-SE" sz="900" err="1"/>
              <a:t>Collective</a:t>
            </a:r>
            <a:r>
              <a:rPr lang="sv-SE" sz="900"/>
              <a:t> </a:t>
            </a:r>
            <a:r>
              <a:rPr lang="sv-SE" sz="900" err="1"/>
              <a:t>agreement</a:t>
            </a:r>
            <a:r>
              <a:rPr lang="sv-SE" sz="900"/>
              <a:t>)</a:t>
            </a:r>
          </a:p>
        </p:txBody>
      </p:sp>
      <p:sp>
        <p:nvSpPr>
          <p:cNvPr id="21" name="Rektangel 20"/>
          <p:cNvSpPr/>
          <p:nvPr/>
        </p:nvSpPr>
        <p:spPr>
          <a:xfrm>
            <a:off x="2718742" y="3933232"/>
            <a:ext cx="3429000" cy="507831"/>
          </a:xfrm>
          <a:prstGeom prst="rect">
            <a:avLst/>
          </a:prstGeom>
        </p:spPr>
        <p:txBody>
          <a:bodyPr>
            <a:spAutoFit/>
          </a:bodyPr>
          <a:lstStyle/>
          <a:p>
            <a:pPr algn="ctr"/>
            <a:r>
              <a:rPr lang="sv-SE" sz="900" err="1"/>
              <a:t>Disability</a:t>
            </a:r>
            <a:r>
              <a:rPr lang="sv-SE" sz="900"/>
              <a:t> pension </a:t>
            </a:r>
          </a:p>
          <a:p>
            <a:pPr algn="ctr"/>
            <a:r>
              <a:rPr lang="sv-SE" sz="900"/>
              <a:t>from </a:t>
            </a:r>
          </a:p>
          <a:p>
            <a:pPr algn="ctr"/>
            <a:r>
              <a:rPr lang="sv-SE" sz="900"/>
              <a:t>Swedish Social Insurance Agency (LAW) </a:t>
            </a:r>
          </a:p>
        </p:txBody>
      </p:sp>
      <p:sp>
        <p:nvSpPr>
          <p:cNvPr id="19" name="textruta 18">
            <a:extLst>
              <a:ext uri="{FF2B5EF4-FFF2-40B4-BE49-F238E27FC236}">
                <a16:creationId xmlns:a16="http://schemas.microsoft.com/office/drawing/2014/main" id="{209DF173-8A1B-4B68-9362-B5CC16F2E2A8}"/>
              </a:ext>
            </a:extLst>
          </p:cNvPr>
          <p:cNvSpPr txBox="1"/>
          <p:nvPr/>
        </p:nvSpPr>
        <p:spPr>
          <a:xfrm>
            <a:off x="3343077" y="3987377"/>
            <a:ext cx="591829" cy="253916"/>
          </a:xfrm>
          <a:prstGeom prst="rect">
            <a:avLst/>
          </a:prstGeom>
          <a:noFill/>
        </p:spPr>
        <p:txBody>
          <a:bodyPr wrap="none" rtlCol="0">
            <a:spAutoFit/>
          </a:bodyPr>
          <a:lstStyle/>
          <a:p>
            <a:r>
              <a:rPr lang="sv-SE" sz="1050" b="1" i="1"/>
              <a:t>Ca 80%</a:t>
            </a:r>
          </a:p>
        </p:txBody>
      </p:sp>
      <p:sp>
        <p:nvSpPr>
          <p:cNvPr id="36" name="textruta 35">
            <a:extLst>
              <a:ext uri="{FF2B5EF4-FFF2-40B4-BE49-F238E27FC236}">
                <a16:creationId xmlns:a16="http://schemas.microsoft.com/office/drawing/2014/main" id="{D4FA0CE7-6714-4298-8484-57132ADB5664}"/>
              </a:ext>
            </a:extLst>
          </p:cNvPr>
          <p:cNvSpPr txBox="1"/>
          <p:nvPr/>
        </p:nvSpPr>
        <p:spPr>
          <a:xfrm>
            <a:off x="5835753" y="4029898"/>
            <a:ext cx="591829" cy="253916"/>
          </a:xfrm>
          <a:prstGeom prst="rect">
            <a:avLst/>
          </a:prstGeom>
          <a:noFill/>
        </p:spPr>
        <p:txBody>
          <a:bodyPr wrap="none" rtlCol="0">
            <a:spAutoFit/>
          </a:bodyPr>
          <a:lstStyle/>
          <a:p>
            <a:r>
              <a:rPr lang="sv-SE" sz="1050" b="1" i="1"/>
              <a:t>Ca 75%</a:t>
            </a:r>
          </a:p>
        </p:txBody>
      </p:sp>
      <p:sp>
        <p:nvSpPr>
          <p:cNvPr id="39" name="textruta 38">
            <a:extLst>
              <a:ext uri="{FF2B5EF4-FFF2-40B4-BE49-F238E27FC236}">
                <a16:creationId xmlns:a16="http://schemas.microsoft.com/office/drawing/2014/main" id="{1B0B1977-DC28-4FC9-8224-1AB66BFFF9C1}"/>
              </a:ext>
            </a:extLst>
          </p:cNvPr>
          <p:cNvSpPr txBox="1"/>
          <p:nvPr/>
        </p:nvSpPr>
        <p:spPr>
          <a:xfrm>
            <a:off x="7217809" y="4093867"/>
            <a:ext cx="591829" cy="253916"/>
          </a:xfrm>
          <a:prstGeom prst="rect">
            <a:avLst/>
          </a:prstGeom>
          <a:noFill/>
        </p:spPr>
        <p:txBody>
          <a:bodyPr wrap="none" rtlCol="0">
            <a:spAutoFit/>
          </a:bodyPr>
          <a:lstStyle/>
          <a:p>
            <a:r>
              <a:rPr lang="sv-SE" sz="1050" b="1" i="1"/>
              <a:t>Ca 65%</a:t>
            </a:r>
          </a:p>
        </p:txBody>
      </p:sp>
      <p:sp>
        <p:nvSpPr>
          <p:cNvPr id="40" name="textruta 39">
            <a:extLst>
              <a:ext uri="{FF2B5EF4-FFF2-40B4-BE49-F238E27FC236}">
                <a16:creationId xmlns:a16="http://schemas.microsoft.com/office/drawing/2014/main" id="{902AC020-13A4-4CB3-9071-44CD5E4BA210}"/>
              </a:ext>
            </a:extLst>
          </p:cNvPr>
          <p:cNvSpPr txBox="1"/>
          <p:nvPr/>
        </p:nvSpPr>
        <p:spPr>
          <a:xfrm>
            <a:off x="2491033" y="3987377"/>
            <a:ext cx="420308" cy="253916"/>
          </a:xfrm>
          <a:prstGeom prst="rect">
            <a:avLst/>
          </a:prstGeom>
          <a:noFill/>
        </p:spPr>
        <p:txBody>
          <a:bodyPr wrap="none" rtlCol="0">
            <a:spAutoFit/>
          </a:bodyPr>
          <a:lstStyle/>
          <a:p>
            <a:r>
              <a:rPr lang="sv-SE" sz="1050" b="1" i="1"/>
              <a:t>80%</a:t>
            </a:r>
          </a:p>
        </p:txBody>
      </p:sp>
      <p:sp>
        <p:nvSpPr>
          <p:cNvPr id="41" name="textruta 40">
            <a:extLst>
              <a:ext uri="{FF2B5EF4-FFF2-40B4-BE49-F238E27FC236}">
                <a16:creationId xmlns:a16="http://schemas.microsoft.com/office/drawing/2014/main" id="{3A8F9B97-AF76-4C81-A9FD-D9C5FE3BAEFF}"/>
              </a:ext>
            </a:extLst>
          </p:cNvPr>
          <p:cNvSpPr txBox="1"/>
          <p:nvPr/>
        </p:nvSpPr>
        <p:spPr>
          <a:xfrm>
            <a:off x="5363032" y="3041133"/>
            <a:ext cx="420308" cy="253916"/>
          </a:xfrm>
          <a:prstGeom prst="rect">
            <a:avLst/>
          </a:prstGeom>
          <a:noFill/>
        </p:spPr>
        <p:txBody>
          <a:bodyPr wrap="none" rtlCol="0">
            <a:spAutoFit/>
          </a:bodyPr>
          <a:lstStyle/>
          <a:p>
            <a:r>
              <a:rPr lang="sv-SE" sz="1050" b="1" i="1"/>
              <a:t>65%</a:t>
            </a:r>
          </a:p>
        </p:txBody>
      </p:sp>
      <p:sp>
        <p:nvSpPr>
          <p:cNvPr id="46" name="textruta 45">
            <a:extLst>
              <a:ext uri="{FF2B5EF4-FFF2-40B4-BE49-F238E27FC236}">
                <a16:creationId xmlns:a16="http://schemas.microsoft.com/office/drawing/2014/main" id="{4EDC94CF-0E78-4942-A1E4-C9517ACBACB0}"/>
              </a:ext>
            </a:extLst>
          </p:cNvPr>
          <p:cNvSpPr txBox="1"/>
          <p:nvPr/>
        </p:nvSpPr>
        <p:spPr>
          <a:xfrm>
            <a:off x="5330724" y="2295574"/>
            <a:ext cx="524503" cy="253916"/>
          </a:xfrm>
          <a:prstGeom prst="rect">
            <a:avLst/>
          </a:prstGeom>
          <a:noFill/>
        </p:spPr>
        <p:txBody>
          <a:bodyPr wrap="none" rtlCol="0">
            <a:spAutoFit/>
          </a:bodyPr>
          <a:lstStyle/>
          <a:p>
            <a:r>
              <a:rPr lang="sv-SE" sz="1050" b="1" i="1"/>
              <a:t>32,5%</a:t>
            </a:r>
          </a:p>
        </p:txBody>
      </p:sp>
      <p:sp>
        <p:nvSpPr>
          <p:cNvPr id="48" name="textruta 47">
            <a:extLst>
              <a:ext uri="{FF2B5EF4-FFF2-40B4-BE49-F238E27FC236}">
                <a16:creationId xmlns:a16="http://schemas.microsoft.com/office/drawing/2014/main" id="{D8F44105-6314-4688-B93A-735BF800CD66}"/>
              </a:ext>
            </a:extLst>
          </p:cNvPr>
          <p:cNvSpPr txBox="1"/>
          <p:nvPr/>
        </p:nvSpPr>
        <p:spPr>
          <a:xfrm>
            <a:off x="3460499" y="3125769"/>
            <a:ext cx="420308" cy="253916"/>
          </a:xfrm>
          <a:prstGeom prst="rect">
            <a:avLst/>
          </a:prstGeom>
          <a:noFill/>
        </p:spPr>
        <p:txBody>
          <a:bodyPr wrap="none" rtlCol="0">
            <a:spAutoFit/>
          </a:bodyPr>
          <a:lstStyle/>
          <a:p>
            <a:r>
              <a:rPr lang="sv-SE" sz="1050" b="1" i="1"/>
              <a:t>90%</a:t>
            </a:r>
          </a:p>
        </p:txBody>
      </p:sp>
      <p:sp>
        <p:nvSpPr>
          <p:cNvPr id="49" name="textruta 48">
            <a:extLst>
              <a:ext uri="{FF2B5EF4-FFF2-40B4-BE49-F238E27FC236}">
                <a16:creationId xmlns:a16="http://schemas.microsoft.com/office/drawing/2014/main" id="{81D19D0B-3D46-45DF-89CA-74BFC2CC4E02}"/>
              </a:ext>
            </a:extLst>
          </p:cNvPr>
          <p:cNvSpPr txBox="1"/>
          <p:nvPr/>
        </p:nvSpPr>
        <p:spPr>
          <a:xfrm>
            <a:off x="7319526" y="3780057"/>
            <a:ext cx="420308" cy="253916"/>
          </a:xfrm>
          <a:prstGeom prst="rect">
            <a:avLst/>
          </a:prstGeom>
          <a:noFill/>
        </p:spPr>
        <p:txBody>
          <a:bodyPr wrap="none" rtlCol="0">
            <a:spAutoFit/>
          </a:bodyPr>
          <a:lstStyle/>
          <a:p>
            <a:r>
              <a:rPr lang="sv-SE" sz="1050" b="1" i="1"/>
              <a:t>15%</a:t>
            </a:r>
          </a:p>
        </p:txBody>
      </p:sp>
      <p:sp>
        <p:nvSpPr>
          <p:cNvPr id="22" name="textruta 21">
            <a:extLst>
              <a:ext uri="{FF2B5EF4-FFF2-40B4-BE49-F238E27FC236}">
                <a16:creationId xmlns:a16="http://schemas.microsoft.com/office/drawing/2014/main" id="{932ED794-1AE4-7A60-21B3-CA23E2A347C2}"/>
              </a:ext>
            </a:extLst>
          </p:cNvPr>
          <p:cNvSpPr txBox="1"/>
          <p:nvPr/>
        </p:nvSpPr>
        <p:spPr>
          <a:xfrm>
            <a:off x="940858" y="367989"/>
            <a:ext cx="7262283" cy="349648"/>
          </a:xfrm>
          <a:prstGeom prst="rect">
            <a:avLst/>
          </a:prstGeom>
          <a:noFill/>
        </p:spPr>
        <p:txBody>
          <a:bodyPr wrap="square">
            <a:spAutoFit/>
          </a:bodyPr>
          <a:lstStyle/>
          <a:p>
            <a:pPr defTabSz="685800" eaLnBrk="0" fontAlgn="base" hangingPunct="0">
              <a:lnSpc>
                <a:spcPct val="83000"/>
              </a:lnSpc>
              <a:spcBef>
                <a:spcPct val="0"/>
              </a:spcBef>
              <a:spcAft>
                <a:spcPct val="0"/>
              </a:spcAft>
              <a:defRPr/>
            </a:pPr>
            <a:r>
              <a:rPr kumimoji="0" lang="sv-SE" sz="2000" b="1" i="0" u="none" strike="noStrike" kern="1200" cap="none" spc="0" normalizeH="0" baseline="0" noProof="0" err="1">
                <a:ln>
                  <a:noFill/>
                </a:ln>
                <a:solidFill>
                  <a:srgbClr val="F4911E"/>
                </a:solidFill>
                <a:effectLst/>
                <a:uLnTx/>
                <a:uFillTx/>
                <a:latin typeface="Calibri" panose="020F0502020204030204"/>
                <a:ea typeface="Roboto" panose="02000000000000000000" pitchFamily="2" charset="0"/>
                <a:cs typeface="Helvetica" panose="020B0604020202020204" pitchFamily="34" charset="0"/>
              </a:rPr>
              <a:t>Disability</a:t>
            </a:r>
            <a:r>
              <a:rPr kumimoji="0" lang="sv-SE" sz="2000" b="1" i="0" u="none" strike="noStrike" kern="1200" cap="none" spc="0" normalizeH="0" baseline="0" noProof="0">
                <a:ln>
                  <a:noFill/>
                </a:ln>
                <a:solidFill>
                  <a:srgbClr val="F4911E"/>
                </a:solidFill>
                <a:effectLst/>
                <a:uLnTx/>
                <a:uFillTx/>
                <a:latin typeface="Calibri" panose="020F0502020204030204"/>
                <a:ea typeface="Roboto" panose="02000000000000000000" pitchFamily="2" charset="0"/>
                <a:cs typeface="Helvetica" panose="020B0604020202020204" pitchFamily="34" charset="0"/>
              </a:rPr>
              <a:t> Pension </a:t>
            </a:r>
            <a:endParaRPr lang="sv-SE" sz="2000" kern="0">
              <a:solidFill>
                <a:srgbClr val="E07523"/>
              </a:solidFill>
              <a:latin typeface="Helvetica" panose="020B0604020202020204" pitchFamily="34" charset="0"/>
              <a:ea typeface="+mj-ea"/>
              <a:cs typeface="Helvetica" panose="020B0604020202020204" pitchFamily="34" charset="0"/>
            </a:endParaRPr>
          </a:p>
        </p:txBody>
      </p:sp>
      <p:sp>
        <p:nvSpPr>
          <p:cNvPr id="47" name="TextBox 63"/>
          <p:cNvSpPr txBox="1">
            <a:spLocks noChangeArrowheads="1"/>
          </p:cNvSpPr>
          <p:nvPr/>
        </p:nvSpPr>
        <p:spPr bwMode="auto">
          <a:xfrm>
            <a:off x="4980783" y="3031004"/>
            <a:ext cx="3559308" cy="415498"/>
          </a:xfrm>
          <a:prstGeom prst="rect">
            <a:avLst/>
          </a:prstGeom>
          <a:noFill/>
          <a:ln w="9525">
            <a:noFill/>
            <a:miter lim="800000"/>
            <a:headEnd/>
            <a:tailEnd/>
          </a:ln>
        </p:spPr>
        <p:txBody>
          <a:bodyPr wrap="square">
            <a:spAutoFit/>
          </a:bodyPr>
          <a:lstStyle/>
          <a:p>
            <a:pPr algn="ctr"/>
            <a:r>
              <a:rPr lang="sv-SE" sz="1200" err="1"/>
              <a:t>Disability</a:t>
            </a:r>
            <a:r>
              <a:rPr lang="sv-SE" sz="1200"/>
              <a:t> pension from Alecta</a:t>
            </a:r>
          </a:p>
          <a:p>
            <a:pPr algn="ctr"/>
            <a:r>
              <a:rPr lang="sv-SE" sz="900"/>
              <a:t>(</a:t>
            </a:r>
            <a:r>
              <a:rPr lang="sv-SE" sz="900" err="1"/>
              <a:t>Collective</a:t>
            </a:r>
            <a:r>
              <a:rPr lang="sv-SE" sz="900"/>
              <a:t> </a:t>
            </a:r>
            <a:r>
              <a:rPr lang="sv-SE" sz="900" err="1"/>
              <a:t>agreement</a:t>
            </a:r>
            <a:r>
              <a:rPr lang="sv-SE" sz="900"/>
              <a:t>)</a:t>
            </a:r>
          </a:p>
        </p:txBody>
      </p:sp>
    </p:spTree>
    <p:extLst>
      <p:ext uri="{BB962C8B-B14F-4D97-AF65-F5344CB8AC3E}">
        <p14:creationId xmlns:p14="http://schemas.microsoft.com/office/powerpoint/2010/main" val="3108593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 29">
            <a:extLst>
              <a:ext uri="{FF2B5EF4-FFF2-40B4-BE49-F238E27FC236}">
                <a16:creationId xmlns:a16="http://schemas.microsoft.com/office/drawing/2014/main" id="{F7FD1D18-A416-4047-B3EE-66EEC91CA6E0}"/>
              </a:ext>
            </a:extLst>
          </p:cNvPr>
          <p:cNvGrpSpPr/>
          <p:nvPr/>
        </p:nvGrpSpPr>
        <p:grpSpPr>
          <a:xfrm>
            <a:off x="1143000" y="901498"/>
            <a:ext cx="6692755" cy="3774580"/>
            <a:chOff x="114540" y="1730300"/>
            <a:chExt cx="8452173" cy="4664398"/>
          </a:xfrm>
          <a:effectLst>
            <a:outerShdw blurRad="50800" dist="38100" dir="2700000" algn="tl" rotWithShape="0">
              <a:prstClr val="black">
                <a:alpha val="40000"/>
              </a:prstClr>
            </a:outerShdw>
          </a:effectLst>
        </p:grpSpPr>
        <p:sp>
          <p:nvSpPr>
            <p:cNvPr id="21" name="Document 20"/>
            <p:cNvSpPr/>
            <p:nvPr/>
          </p:nvSpPr>
          <p:spPr bwMode="auto">
            <a:xfrm rot="10800000">
              <a:off x="3436239" y="1730300"/>
              <a:ext cx="577850" cy="913787"/>
            </a:xfrm>
            <a:prstGeom prst="flowChartDocument">
              <a:avLst/>
            </a:prstGeom>
            <a:solidFill>
              <a:srgbClr val="FFCC66"/>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panose="020B0604020202020204" pitchFamily="34" charset="0"/>
                <a:ea typeface="ＭＳ Ｐゴシック" pitchFamily="48" charset="-128"/>
              </a:endParaRPr>
            </a:p>
          </p:txBody>
        </p:sp>
        <p:sp>
          <p:nvSpPr>
            <p:cNvPr id="3" name="Rectangle 27"/>
            <p:cNvSpPr txBox="1">
              <a:spLocks noChangeArrowheads="1"/>
            </p:cNvSpPr>
            <p:nvPr/>
          </p:nvSpPr>
          <p:spPr>
            <a:xfrm>
              <a:off x="114540" y="5880569"/>
              <a:ext cx="8452173" cy="514129"/>
            </a:xfrm>
            <a:prstGeom prst="rect">
              <a:avLst/>
            </a:prstGeom>
            <a:noFill/>
          </p:spPr>
          <p:txBody>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r>
                <a:rPr lang="en-US" sz="1200" b="1" i="1"/>
                <a:t>Pensionable salary</a:t>
              </a:r>
              <a:br>
                <a:rPr lang="en-US" sz="1050" b="1" i="1"/>
              </a:br>
              <a:r>
                <a:rPr lang="en-US" sz="1050" b="1" i="1"/>
                <a:t>(Monthly salary x 12.2 + average of last 3 years of paid variable wages)</a:t>
              </a:r>
              <a:endParaRPr lang="en-GB" sz="1050"/>
            </a:p>
          </p:txBody>
        </p:sp>
        <p:sp>
          <p:nvSpPr>
            <p:cNvPr id="4" name="Rectangle 2"/>
            <p:cNvSpPr>
              <a:spLocks noChangeArrowheads="1"/>
            </p:cNvSpPr>
            <p:nvPr/>
          </p:nvSpPr>
          <p:spPr bwMode="auto">
            <a:xfrm>
              <a:off x="3436239" y="2565371"/>
              <a:ext cx="577850" cy="3239017"/>
            </a:xfrm>
            <a:prstGeom prst="rect">
              <a:avLst/>
            </a:prstGeom>
            <a:solidFill>
              <a:srgbClr val="FFCC66"/>
            </a:solidFill>
            <a:ln w="76200">
              <a:noFill/>
              <a:miter lim="800000"/>
              <a:headEnd/>
              <a:tailEnd/>
            </a:ln>
          </p:spPr>
          <p:txBody>
            <a:bodyPr wrap="none" lIns="0" tIns="0" rIns="0" bIns="0" anchor="ctr"/>
            <a:lstStyle/>
            <a:p>
              <a:pPr algn="ctr" eaLnBrk="0" hangingPunct="0">
                <a:lnSpc>
                  <a:spcPct val="100000"/>
                </a:lnSpc>
              </a:pPr>
              <a:endParaRPr lang="en-GB" sz="1500" b="1"/>
            </a:p>
          </p:txBody>
        </p:sp>
        <p:sp>
          <p:nvSpPr>
            <p:cNvPr id="6" name="Rectangle 14"/>
            <p:cNvSpPr>
              <a:spLocks noChangeArrowheads="1"/>
            </p:cNvSpPr>
            <p:nvPr/>
          </p:nvSpPr>
          <p:spPr bwMode="auto">
            <a:xfrm>
              <a:off x="6545112" y="2392617"/>
              <a:ext cx="605334" cy="3377558"/>
            </a:xfrm>
            <a:prstGeom prst="rect">
              <a:avLst/>
            </a:prstGeom>
            <a:solidFill>
              <a:srgbClr val="E07523"/>
            </a:solidFill>
            <a:ln w="9525">
              <a:noFill/>
              <a:miter lim="800000"/>
              <a:headEnd/>
              <a:tailEnd/>
            </a:ln>
          </p:spPr>
          <p:txBody>
            <a:bodyPr vert="eaVert" wrap="none" lIns="0" tIns="0" rIns="0" bIns="0" anchor="ctr"/>
            <a:lstStyle/>
            <a:p>
              <a:pPr eaLnBrk="0" hangingPunct="0">
                <a:lnSpc>
                  <a:spcPct val="100000"/>
                </a:lnSpc>
              </a:pPr>
              <a:endParaRPr lang="sv-SE" sz="1350">
                <a:solidFill>
                  <a:schemeClr val="bg1"/>
                </a:solidFill>
              </a:endParaRPr>
            </a:p>
          </p:txBody>
        </p:sp>
        <p:sp>
          <p:nvSpPr>
            <p:cNvPr id="10" name="Rectangle 21"/>
            <p:cNvSpPr>
              <a:spLocks noChangeArrowheads="1"/>
            </p:cNvSpPr>
            <p:nvPr/>
          </p:nvSpPr>
          <p:spPr bwMode="auto">
            <a:xfrm>
              <a:off x="4400573" y="5423480"/>
              <a:ext cx="1081087" cy="360362"/>
            </a:xfrm>
            <a:prstGeom prst="rect">
              <a:avLst/>
            </a:prstGeom>
            <a:solidFill>
              <a:srgbClr val="E07523"/>
            </a:solidFill>
            <a:ln w="9525">
              <a:noFill/>
              <a:miter lim="800000"/>
              <a:headEnd/>
              <a:tailEnd/>
            </a:ln>
          </p:spPr>
          <p:txBody>
            <a:bodyPr wrap="none" lIns="0" tIns="0" rIns="0" bIns="0" anchor="ctr"/>
            <a:lstStyle/>
            <a:p>
              <a:pPr algn="ctr" eaLnBrk="0" hangingPunct="0">
                <a:lnSpc>
                  <a:spcPct val="100000"/>
                </a:lnSpc>
              </a:pPr>
              <a:r>
                <a:rPr lang="sv-SE" sz="1350">
                  <a:solidFill>
                    <a:schemeClr val="bg1"/>
                  </a:solidFill>
                </a:rPr>
                <a:t>10%</a:t>
              </a:r>
              <a:endParaRPr lang="en-GB" sz="1350">
                <a:solidFill>
                  <a:schemeClr val="bg1"/>
                </a:solidFill>
              </a:endParaRPr>
            </a:p>
          </p:txBody>
        </p:sp>
        <p:sp>
          <p:nvSpPr>
            <p:cNvPr id="16" name="Line 6"/>
            <p:cNvSpPr>
              <a:spLocks noChangeShapeType="1"/>
            </p:cNvSpPr>
            <p:nvPr/>
          </p:nvSpPr>
          <p:spPr bwMode="auto">
            <a:xfrm>
              <a:off x="1732698" y="2394663"/>
              <a:ext cx="5769904" cy="5045"/>
            </a:xfrm>
            <a:prstGeom prst="line">
              <a:avLst/>
            </a:prstGeom>
            <a:noFill/>
            <a:ln w="9525">
              <a:solidFill>
                <a:schemeClr val="tx1"/>
              </a:solidFill>
              <a:prstDash val="sysDot"/>
              <a:round/>
              <a:headEnd/>
              <a:tailEnd/>
            </a:ln>
          </p:spPr>
          <p:txBody>
            <a:bodyPr lIns="0" tIns="0" rIns="0" bIns="0"/>
            <a:lstStyle/>
            <a:p>
              <a:endParaRPr lang="sv-SE" sz="1350"/>
            </a:p>
          </p:txBody>
        </p:sp>
        <p:sp>
          <p:nvSpPr>
            <p:cNvPr id="17" name="Line 5"/>
            <p:cNvSpPr>
              <a:spLocks noChangeShapeType="1"/>
            </p:cNvSpPr>
            <p:nvPr/>
          </p:nvSpPr>
          <p:spPr bwMode="auto">
            <a:xfrm>
              <a:off x="1732699" y="3368140"/>
              <a:ext cx="5815274" cy="10161"/>
            </a:xfrm>
            <a:prstGeom prst="line">
              <a:avLst/>
            </a:prstGeom>
            <a:noFill/>
            <a:ln w="9525">
              <a:solidFill>
                <a:schemeClr val="tx1"/>
              </a:solidFill>
              <a:prstDash val="sysDot"/>
              <a:round/>
              <a:headEnd/>
              <a:tailEnd/>
            </a:ln>
          </p:spPr>
          <p:txBody>
            <a:bodyPr lIns="0" tIns="0" rIns="0" bIns="0"/>
            <a:lstStyle/>
            <a:p>
              <a:endParaRPr lang="sv-SE" sz="1350"/>
            </a:p>
          </p:txBody>
        </p:sp>
        <p:sp>
          <p:nvSpPr>
            <p:cNvPr id="18" name="Line 4"/>
            <p:cNvSpPr>
              <a:spLocks noChangeShapeType="1"/>
            </p:cNvSpPr>
            <p:nvPr/>
          </p:nvSpPr>
          <p:spPr bwMode="auto">
            <a:xfrm>
              <a:off x="1732699" y="4707348"/>
              <a:ext cx="5815274" cy="8868"/>
            </a:xfrm>
            <a:prstGeom prst="line">
              <a:avLst/>
            </a:prstGeom>
            <a:noFill/>
            <a:ln w="9525">
              <a:solidFill>
                <a:schemeClr val="tx1"/>
              </a:solidFill>
              <a:prstDash val="sysDot"/>
              <a:round/>
              <a:headEnd/>
              <a:tailEnd/>
            </a:ln>
          </p:spPr>
          <p:txBody>
            <a:bodyPr lIns="0" tIns="0" rIns="0" bIns="0"/>
            <a:lstStyle/>
            <a:p>
              <a:endParaRPr lang="sv-SE" sz="1350"/>
            </a:p>
          </p:txBody>
        </p:sp>
        <p:sp>
          <p:nvSpPr>
            <p:cNvPr id="19" name="Line 7"/>
            <p:cNvSpPr>
              <a:spLocks noChangeShapeType="1"/>
            </p:cNvSpPr>
            <p:nvPr/>
          </p:nvSpPr>
          <p:spPr bwMode="auto">
            <a:xfrm>
              <a:off x="114540" y="5762201"/>
              <a:ext cx="8452173" cy="23359"/>
            </a:xfrm>
            <a:prstGeom prst="line">
              <a:avLst/>
            </a:prstGeom>
            <a:noFill/>
            <a:ln w="38100">
              <a:solidFill>
                <a:schemeClr val="tx1"/>
              </a:solidFill>
              <a:round/>
              <a:headEnd/>
              <a:tailEnd/>
            </a:ln>
          </p:spPr>
          <p:txBody>
            <a:bodyPr lIns="0" tIns="0" rIns="0" bIns="0"/>
            <a:lstStyle/>
            <a:p>
              <a:endParaRPr lang="sv-SE" sz="1350"/>
            </a:p>
          </p:txBody>
        </p:sp>
        <p:sp>
          <p:nvSpPr>
            <p:cNvPr id="20" name="Text Box 16"/>
            <p:cNvSpPr txBox="1">
              <a:spLocks noChangeArrowheads="1"/>
            </p:cNvSpPr>
            <p:nvPr/>
          </p:nvSpPr>
          <p:spPr bwMode="auto">
            <a:xfrm>
              <a:off x="4139952" y="2059695"/>
              <a:ext cx="4299414" cy="184665"/>
            </a:xfrm>
            <a:prstGeom prst="rect">
              <a:avLst/>
            </a:prstGeom>
            <a:noFill/>
            <a:ln w="9525">
              <a:noFill/>
              <a:miter lim="800000"/>
              <a:headEnd/>
              <a:tailEnd/>
            </a:ln>
          </p:spPr>
          <p:txBody>
            <a:bodyPr wrap="square" lIns="0" tIns="0" rIns="0" bIns="0">
              <a:spAutoFit/>
            </a:bodyPr>
            <a:lstStyle/>
            <a:p>
              <a:pPr algn="l" eaLnBrk="0" hangingPunct="0">
                <a:lnSpc>
                  <a:spcPct val="100000"/>
                </a:lnSpc>
                <a:spcBef>
                  <a:spcPct val="50000"/>
                </a:spcBef>
              </a:pPr>
              <a:r>
                <a:rPr lang="sv-SE" sz="900" b="1" i="1" err="1"/>
                <a:t>Defined</a:t>
              </a:r>
              <a:r>
                <a:rPr lang="sv-SE" sz="900" b="1" i="1"/>
                <a:t> benefit pension     </a:t>
              </a:r>
              <a:r>
                <a:rPr lang="sv-SE" sz="900" b="1" i="1" err="1"/>
                <a:t>Defined</a:t>
              </a:r>
              <a:r>
                <a:rPr lang="sv-SE" sz="900" b="1" i="1"/>
                <a:t> </a:t>
              </a:r>
              <a:r>
                <a:rPr lang="sv-SE" sz="900" b="1" i="1" err="1"/>
                <a:t>contribution</a:t>
              </a:r>
              <a:r>
                <a:rPr lang="sv-SE" sz="900" b="1" i="1"/>
                <a:t> pension</a:t>
              </a:r>
              <a:endParaRPr lang="sv-SE" sz="900" b="1"/>
            </a:p>
          </p:txBody>
        </p:sp>
        <p:sp>
          <p:nvSpPr>
            <p:cNvPr id="24" name="Text Box 12"/>
            <p:cNvSpPr txBox="1">
              <a:spLocks noChangeArrowheads="1"/>
            </p:cNvSpPr>
            <p:nvPr/>
          </p:nvSpPr>
          <p:spPr bwMode="auto">
            <a:xfrm>
              <a:off x="1648671" y="2223271"/>
              <a:ext cx="1829199" cy="342299"/>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900"/>
                <a:t>30 income </a:t>
              </a:r>
              <a:r>
                <a:rPr lang="sv-SE" sz="900" err="1"/>
                <a:t>base</a:t>
              </a:r>
              <a:r>
                <a:rPr lang="sv-SE" sz="900"/>
                <a:t> </a:t>
              </a:r>
              <a:r>
                <a:rPr lang="sv-SE" sz="900" err="1"/>
                <a:t>amount</a:t>
              </a:r>
              <a:br>
                <a:rPr lang="sv-SE" sz="900"/>
              </a:br>
              <a:r>
                <a:rPr lang="sv-SE" sz="900"/>
                <a:t>SEK 198 197 per </a:t>
              </a:r>
              <a:r>
                <a:rPr lang="sv-SE" sz="900" err="1"/>
                <a:t>month</a:t>
              </a:r>
              <a:endParaRPr lang="en-GB" sz="900"/>
            </a:p>
          </p:txBody>
        </p:sp>
        <p:sp>
          <p:nvSpPr>
            <p:cNvPr id="26" name="Text Box 12">
              <a:extLst>
                <a:ext uri="{FF2B5EF4-FFF2-40B4-BE49-F238E27FC236}">
                  <a16:creationId xmlns:a16="http://schemas.microsoft.com/office/drawing/2014/main" id="{074EAA48-A5D2-442D-9EE4-6B2F233F5C9C}"/>
                </a:ext>
              </a:extLst>
            </p:cNvPr>
            <p:cNvSpPr txBox="1">
              <a:spLocks noChangeArrowheads="1"/>
            </p:cNvSpPr>
            <p:nvPr/>
          </p:nvSpPr>
          <p:spPr bwMode="auto">
            <a:xfrm>
              <a:off x="1596027" y="3190618"/>
              <a:ext cx="1942549" cy="342299"/>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900"/>
                <a:t>20 income </a:t>
              </a:r>
              <a:r>
                <a:rPr lang="sv-SE" sz="900" err="1"/>
                <a:t>base</a:t>
              </a:r>
              <a:r>
                <a:rPr lang="sv-SE" sz="900"/>
                <a:t> </a:t>
              </a:r>
              <a:r>
                <a:rPr lang="sv-SE" sz="900" err="1"/>
                <a:t>amount</a:t>
              </a:r>
              <a:br>
                <a:rPr lang="sv-SE" sz="900"/>
              </a:br>
              <a:r>
                <a:rPr lang="sv-SE" sz="900"/>
                <a:t>SEK 132 131 per </a:t>
              </a:r>
              <a:r>
                <a:rPr lang="sv-SE" sz="900" err="1"/>
                <a:t>month</a:t>
              </a:r>
              <a:endParaRPr lang="en-GB" sz="900"/>
            </a:p>
          </p:txBody>
        </p:sp>
        <p:sp>
          <p:nvSpPr>
            <p:cNvPr id="28" name="Text Box 12">
              <a:extLst>
                <a:ext uri="{FF2B5EF4-FFF2-40B4-BE49-F238E27FC236}">
                  <a16:creationId xmlns:a16="http://schemas.microsoft.com/office/drawing/2014/main" id="{2DEC0DCC-E281-46F0-B155-ED3AD460DAEB}"/>
                </a:ext>
              </a:extLst>
            </p:cNvPr>
            <p:cNvSpPr txBox="1">
              <a:spLocks noChangeArrowheads="1"/>
            </p:cNvSpPr>
            <p:nvPr/>
          </p:nvSpPr>
          <p:spPr bwMode="auto">
            <a:xfrm>
              <a:off x="1668618" y="4511128"/>
              <a:ext cx="1797368" cy="342299"/>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900"/>
                <a:t>7,5 income </a:t>
              </a:r>
              <a:r>
                <a:rPr lang="sv-SE" sz="900" err="1"/>
                <a:t>base</a:t>
              </a:r>
              <a:r>
                <a:rPr lang="sv-SE" sz="900"/>
                <a:t> </a:t>
              </a:r>
              <a:r>
                <a:rPr lang="sv-SE" sz="900" err="1"/>
                <a:t>amount</a:t>
              </a:r>
              <a:br>
                <a:rPr lang="sv-SE" sz="900"/>
              </a:br>
              <a:r>
                <a:rPr lang="sv-SE" sz="900"/>
                <a:t>SEK 49 549 per </a:t>
              </a:r>
              <a:r>
                <a:rPr lang="sv-SE" sz="900" err="1"/>
                <a:t>month</a:t>
              </a:r>
              <a:endParaRPr lang="en-GB" sz="900"/>
            </a:p>
          </p:txBody>
        </p:sp>
        <p:sp>
          <p:nvSpPr>
            <p:cNvPr id="25" name="textruta 24">
              <a:extLst>
                <a:ext uri="{FF2B5EF4-FFF2-40B4-BE49-F238E27FC236}">
                  <a16:creationId xmlns:a16="http://schemas.microsoft.com/office/drawing/2014/main" id="{4D67087A-79E9-469A-9D1B-8638498E78CB}"/>
                </a:ext>
              </a:extLst>
            </p:cNvPr>
            <p:cNvSpPr txBox="1"/>
            <p:nvPr/>
          </p:nvSpPr>
          <p:spPr>
            <a:xfrm rot="16200000">
              <a:off x="3237979" y="3830753"/>
              <a:ext cx="974369" cy="400109"/>
            </a:xfrm>
            <a:prstGeom prst="rect">
              <a:avLst/>
            </a:prstGeom>
            <a:noFill/>
          </p:spPr>
          <p:txBody>
            <a:bodyPr wrap="none" rtlCol="0">
              <a:spAutoFit/>
            </a:bodyPr>
            <a:lstStyle/>
            <a:p>
              <a:r>
                <a:rPr lang="sv-SE" sz="1350" b="1"/>
                <a:t>SALARY</a:t>
              </a:r>
            </a:p>
          </p:txBody>
        </p:sp>
        <p:sp>
          <p:nvSpPr>
            <p:cNvPr id="29" name="textruta 28">
              <a:extLst>
                <a:ext uri="{FF2B5EF4-FFF2-40B4-BE49-F238E27FC236}">
                  <a16:creationId xmlns:a16="http://schemas.microsoft.com/office/drawing/2014/main" id="{5031A07D-F540-49D5-9D16-1A3760EC784D}"/>
                </a:ext>
              </a:extLst>
            </p:cNvPr>
            <p:cNvSpPr txBox="1"/>
            <p:nvPr/>
          </p:nvSpPr>
          <p:spPr>
            <a:xfrm rot="16200000">
              <a:off x="6134751" y="3800021"/>
              <a:ext cx="1430184" cy="400109"/>
            </a:xfrm>
            <a:prstGeom prst="rect">
              <a:avLst/>
            </a:prstGeom>
            <a:noFill/>
          </p:spPr>
          <p:txBody>
            <a:bodyPr wrap="square" rtlCol="0">
              <a:spAutoFit/>
            </a:bodyPr>
            <a:lstStyle/>
            <a:p>
              <a:r>
                <a:rPr lang="sv-SE" sz="1350">
                  <a:solidFill>
                    <a:schemeClr val="bg1"/>
                  </a:solidFill>
                </a:rPr>
                <a:t>ITPK 2%</a:t>
              </a:r>
            </a:p>
          </p:txBody>
        </p:sp>
      </p:grpSp>
      <p:sp>
        <p:nvSpPr>
          <p:cNvPr id="5" name="Rektangel 4">
            <a:extLst>
              <a:ext uri="{FF2B5EF4-FFF2-40B4-BE49-F238E27FC236}">
                <a16:creationId xmlns:a16="http://schemas.microsoft.com/office/drawing/2014/main" id="{AB3CC2EF-6F08-9CE4-5923-1205CC994FAD}"/>
              </a:ext>
            </a:extLst>
          </p:cNvPr>
          <p:cNvSpPr/>
          <p:nvPr/>
        </p:nvSpPr>
        <p:spPr>
          <a:xfrm>
            <a:off x="4536845" y="2593278"/>
            <a:ext cx="856046" cy="691408"/>
          </a:xfrm>
          <a:prstGeom prst="rect">
            <a:avLst/>
          </a:prstGeom>
          <a:solidFill>
            <a:srgbClr val="E77029"/>
          </a:solidFill>
          <a:ln>
            <a:solidFill>
              <a:srgbClr val="F4911E"/>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FE88CE28-FB66-9691-3451-1EFAFD1407C5}"/>
              </a:ext>
            </a:extLst>
          </p:cNvPr>
          <p:cNvSpPr/>
          <p:nvPr/>
        </p:nvSpPr>
        <p:spPr>
          <a:xfrm>
            <a:off x="4536845" y="1855115"/>
            <a:ext cx="856046" cy="354353"/>
          </a:xfrm>
          <a:prstGeom prst="rect">
            <a:avLst/>
          </a:prstGeom>
          <a:solidFill>
            <a:srgbClr val="E77029"/>
          </a:solidFill>
          <a:ln>
            <a:solidFill>
              <a:srgbClr val="F4911E"/>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sv-SE"/>
          </a:p>
        </p:txBody>
      </p:sp>
      <p:sp>
        <p:nvSpPr>
          <p:cNvPr id="11" name="TextBox 9">
            <a:extLst>
              <a:ext uri="{FF2B5EF4-FFF2-40B4-BE49-F238E27FC236}">
                <a16:creationId xmlns:a16="http://schemas.microsoft.com/office/drawing/2014/main" id="{07263F69-0459-FEE2-6BC0-1781876FA142}"/>
              </a:ext>
            </a:extLst>
          </p:cNvPr>
          <p:cNvSpPr txBox="1"/>
          <p:nvPr/>
        </p:nvSpPr>
        <p:spPr>
          <a:xfrm>
            <a:off x="4489377" y="2756342"/>
            <a:ext cx="1008484" cy="500137"/>
          </a:xfrm>
          <a:prstGeom prst="rect">
            <a:avLst/>
          </a:prstGeom>
          <a:noFill/>
        </p:spPr>
        <p:txBody>
          <a:bodyPr wrap="square" rtlCol="0">
            <a:spAutoFit/>
          </a:bodyPr>
          <a:lstStyle/>
          <a:p>
            <a:pPr algn="ctr"/>
            <a:r>
              <a:rPr lang="en-US" sz="1600">
                <a:solidFill>
                  <a:schemeClr val="bg1"/>
                </a:solidFill>
              </a:rPr>
              <a:t>65%</a:t>
            </a:r>
          </a:p>
          <a:p>
            <a:pPr algn="ctr"/>
            <a:endParaRPr lang="en-US" sz="1050">
              <a:solidFill>
                <a:schemeClr val="bg1"/>
              </a:solidFill>
            </a:endParaRPr>
          </a:p>
        </p:txBody>
      </p:sp>
      <p:sp>
        <p:nvSpPr>
          <p:cNvPr id="12" name="TextBox 9">
            <a:extLst>
              <a:ext uri="{FF2B5EF4-FFF2-40B4-BE49-F238E27FC236}">
                <a16:creationId xmlns:a16="http://schemas.microsoft.com/office/drawing/2014/main" id="{6B6AA2E0-E305-C82F-1876-B141BFE8748A}"/>
              </a:ext>
            </a:extLst>
          </p:cNvPr>
          <p:cNvSpPr txBox="1"/>
          <p:nvPr/>
        </p:nvSpPr>
        <p:spPr>
          <a:xfrm>
            <a:off x="4460626" y="1869085"/>
            <a:ext cx="1008484" cy="500137"/>
          </a:xfrm>
          <a:prstGeom prst="rect">
            <a:avLst/>
          </a:prstGeom>
          <a:noFill/>
        </p:spPr>
        <p:txBody>
          <a:bodyPr wrap="square" rtlCol="0">
            <a:spAutoFit/>
          </a:bodyPr>
          <a:lstStyle/>
          <a:p>
            <a:pPr algn="ctr"/>
            <a:r>
              <a:rPr lang="en-US" sz="1600">
                <a:solidFill>
                  <a:schemeClr val="bg1"/>
                </a:solidFill>
              </a:rPr>
              <a:t>32,5%</a:t>
            </a:r>
          </a:p>
          <a:p>
            <a:pPr algn="ctr"/>
            <a:endParaRPr lang="en-US" sz="1050">
              <a:solidFill>
                <a:schemeClr val="bg1"/>
              </a:solidFill>
            </a:endParaRPr>
          </a:p>
        </p:txBody>
      </p:sp>
      <p:sp>
        <p:nvSpPr>
          <p:cNvPr id="7" name="Rubrik 5">
            <a:extLst>
              <a:ext uri="{FF2B5EF4-FFF2-40B4-BE49-F238E27FC236}">
                <a16:creationId xmlns:a16="http://schemas.microsoft.com/office/drawing/2014/main" id="{039351DA-4CAC-8EB6-545B-0EC1B173BA4C}"/>
              </a:ext>
            </a:extLst>
          </p:cNvPr>
          <p:cNvSpPr txBox="1">
            <a:spLocks/>
          </p:cNvSpPr>
          <p:nvPr/>
        </p:nvSpPr>
        <p:spPr>
          <a:xfrm>
            <a:off x="1089590" y="400575"/>
            <a:ext cx="6856810" cy="517922"/>
          </a:xfrm>
          <a:prstGeom prst="rect">
            <a:avLst/>
          </a:prstGeom>
        </p:spPr>
        <p:txBody>
          <a:bodyPr/>
          <a:lstStyle/>
          <a:p>
            <a:pPr lvl="0">
              <a:lnSpc>
                <a:spcPct val="83000"/>
              </a:lnSpc>
              <a:defRPr/>
            </a:pPr>
            <a:r>
              <a:rPr lang="sv-SE" sz="2800" b="1">
                <a:solidFill>
                  <a:srgbClr val="F4911E"/>
                </a:solidFill>
                <a:latin typeface="Calibri" panose="020F0502020204030204"/>
                <a:ea typeface="Roboto" panose="02000000000000000000" pitchFamily="2" charset="0"/>
                <a:cs typeface="Helvetica" panose="020B0604020202020204" pitchFamily="34" charset="0"/>
              </a:rPr>
              <a:t>ITP 2 – </a:t>
            </a:r>
            <a:r>
              <a:rPr lang="sv-SE" sz="2800" b="1" err="1">
                <a:solidFill>
                  <a:srgbClr val="F4911E"/>
                </a:solidFill>
                <a:latin typeface="Calibri" panose="020F0502020204030204"/>
                <a:ea typeface="Roboto" panose="02000000000000000000" pitchFamily="2" charset="0"/>
                <a:cs typeface="Helvetica" panose="020B0604020202020204" pitchFamily="34" charset="0"/>
              </a:rPr>
              <a:t>Occupational</a:t>
            </a:r>
            <a:r>
              <a:rPr lang="sv-SE" sz="2800" b="1">
                <a:solidFill>
                  <a:srgbClr val="F4911E"/>
                </a:solidFill>
                <a:latin typeface="Calibri" panose="020F0502020204030204"/>
                <a:ea typeface="Roboto" panose="02000000000000000000" pitchFamily="2" charset="0"/>
                <a:cs typeface="Helvetica" panose="020B0604020202020204" pitchFamily="34" charset="0"/>
              </a:rPr>
              <a:t> pension</a:t>
            </a:r>
            <a:r>
              <a:rPr lang="sv-SE" sz="2800" kern="0">
                <a:solidFill>
                  <a:srgbClr val="E07523"/>
                </a:solidFill>
                <a:latin typeface="Helvetica" panose="020B0604020202020204" pitchFamily="34" charset="0"/>
                <a:cs typeface="Helvetica" panose="020B0604020202020204" pitchFamily="34" charset="0"/>
              </a:rPr>
              <a:t> </a:t>
            </a:r>
            <a:endParaRPr lang="sv-SE" sz="2800" kern="0">
              <a:solidFill>
                <a:srgbClr val="DE9F1F"/>
              </a:solidFill>
              <a:latin typeface="Helvetica" panose="020B0604020202020204" pitchFamily="34" charset="0"/>
              <a:cs typeface="Helvetica" panose="020B0604020202020204" pitchFamily="34" charset="0"/>
            </a:endParaRPr>
          </a:p>
          <a:p>
            <a:pPr defTabSz="685800" eaLnBrk="0" fontAlgn="base" hangingPunct="0">
              <a:lnSpc>
                <a:spcPct val="83000"/>
              </a:lnSpc>
              <a:spcBef>
                <a:spcPct val="0"/>
              </a:spcBef>
              <a:spcAft>
                <a:spcPct val="0"/>
              </a:spcAft>
              <a:defRPr/>
            </a:pPr>
            <a:endParaRPr lang="sv-SE" sz="2800" kern="0">
              <a:solidFill>
                <a:srgbClr val="DE9F1F"/>
              </a:solidFill>
              <a:latin typeface="Helvetica" panose="020B0604020202020204" pitchFamily="34" charset="0"/>
              <a:ea typeface="+mj-ea"/>
              <a:cs typeface="Helvetica" panose="020B0604020202020204" pitchFamily="34" charset="0"/>
            </a:endParaRPr>
          </a:p>
        </p:txBody>
      </p:sp>
    </p:spTree>
    <p:extLst>
      <p:ext uri="{BB962C8B-B14F-4D97-AF65-F5344CB8AC3E}">
        <p14:creationId xmlns:p14="http://schemas.microsoft.com/office/powerpoint/2010/main" val="4048437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9"/>
          <p:cNvSpPr txBox="1">
            <a:spLocks noChangeArrowheads="1"/>
          </p:cNvSpPr>
          <p:nvPr/>
        </p:nvSpPr>
        <p:spPr>
          <a:xfrm>
            <a:off x="1540211" y="4420229"/>
            <a:ext cx="6140342" cy="365065"/>
          </a:xfrm>
          <a:prstGeom prst="rect">
            <a:avLst/>
          </a:prstGeom>
          <a:noFill/>
        </p:spPr>
        <p:txBody>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r>
              <a:rPr lang="sv-SE" sz="1050" b="1" err="1"/>
              <a:t>Occupational</a:t>
            </a:r>
            <a:r>
              <a:rPr lang="sv-SE" sz="1050" b="1"/>
              <a:t> pension </a:t>
            </a:r>
            <a:r>
              <a:rPr lang="sv-SE" sz="1050" b="1" err="1"/>
              <a:t>up</a:t>
            </a:r>
            <a:r>
              <a:rPr lang="sv-SE" sz="1050" b="1"/>
              <a:t> to 7,5 income </a:t>
            </a:r>
            <a:r>
              <a:rPr lang="sv-SE" sz="1050" b="1" err="1"/>
              <a:t>base</a:t>
            </a:r>
            <a:r>
              <a:rPr lang="sv-SE" sz="1050" b="1"/>
              <a:t> </a:t>
            </a:r>
            <a:r>
              <a:rPr lang="sv-SE" sz="1050" b="1" err="1"/>
              <a:t>amount</a:t>
            </a:r>
            <a:r>
              <a:rPr lang="sv-SE" sz="1050" b="1"/>
              <a:t>, </a:t>
            </a:r>
            <a:r>
              <a:rPr lang="sv-SE" sz="1050" b="1" err="1"/>
              <a:t>disability</a:t>
            </a:r>
            <a:r>
              <a:rPr lang="sv-SE" sz="1050" b="1"/>
              <a:t> pension and ITPK </a:t>
            </a:r>
            <a:r>
              <a:rPr lang="sv-SE" sz="1050" b="1" err="1"/>
              <a:t>are</a:t>
            </a:r>
            <a:r>
              <a:rPr lang="sv-SE" sz="1050" b="1"/>
              <a:t> not </a:t>
            </a:r>
            <a:r>
              <a:rPr lang="sv-SE" sz="1050" b="1" err="1"/>
              <a:t>affected</a:t>
            </a:r>
            <a:r>
              <a:rPr lang="sv-SE" sz="1050" b="1"/>
              <a:t> by the </a:t>
            </a:r>
            <a:r>
              <a:rPr lang="sv-SE" sz="1050" b="1" err="1"/>
              <a:t>election</a:t>
            </a:r>
            <a:endParaRPr lang="en-GB" sz="1050" b="1"/>
          </a:p>
        </p:txBody>
      </p:sp>
      <p:grpSp>
        <p:nvGrpSpPr>
          <p:cNvPr id="3" name="Grupp 2">
            <a:extLst>
              <a:ext uri="{FF2B5EF4-FFF2-40B4-BE49-F238E27FC236}">
                <a16:creationId xmlns:a16="http://schemas.microsoft.com/office/drawing/2014/main" id="{690BC124-8E0C-49E3-9138-24942653C75A}"/>
              </a:ext>
            </a:extLst>
          </p:cNvPr>
          <p:cNvGrpSpPr/>
          <p:nvPr/>
        </p:nvGrpSpPr>
        <p:grpSpPr>
          <a:xfrm>
            <a:off x="1181100" y="945838"/>
            <a:ext cx="7315200" cy="3448679"/>
            <a:chOff x="319768" y="1331476"/>
            <a:chExt cx="9247047" cy="4242236"/>
          </a:xfrm>
          <a:effectLst>
            <a:outerShdw blurRad="50800" dist="38100" dir="2700000" algn="tl" rotWithShape="0">
              <a:prstClr val="black">
                <a:alpha val="40000"/>
              </a:prstClr>
            </a:outerShdw>
          </a:effectLst>
        </p:grpSpPr>
        <p:sp>
          <p:nvSpPr>
            <p:cNvPr id="26" name="Rektangel 25"/>
            <p:cNvSpPr/>
            <p:nvPr/>
          </p:nvSpPr>
          <p:spPr bwMode="auto">
            <a:xfrm>
              <a:off x="2459115" y="2036844"/>
              <a:ext cx="3100145" cy="2447925"/>
            </a:xfrm>
            <a:prstGeom prst="rect">
              <a:avLst/>
            </a:prstGeom>
            <a:solidFill>
              <a:srgbClr val="F4911E"/>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a:latin typeface="Arial" panose="020B0604020202020204" pitchFamily="34" charset="0"/>
                <a:ea typeface="ＭＳ Ｐゴシック" pitchFamily="48" charset="-128"/>
              </a:endParaRPr>
            </a:p>
          </p:txBody>
        </p:sp>
        <p:sp>
          <p:nvSpPr>
            <p:cNvPr id="5" name="Rectangle 9"/>
            <p:cNvSpPr>
              <a:spLocks noChangeArrowheads="1"/>
            </p:cNvSpPr>
            <p:nvPr/>
          </p:nvSpPr>
          <p:spPr bwMode="auto">
            <a:xfrm>
              <a:off x="2479222" y="2678509"/>
              <a:ext cx="1081087" cy="642938"/>
            </a:xfrm>
            <a:prstGeom prst="rect">
              <a:avLst/>
            </a:prstGeom>
            <a:solidFill>
              <a:srgbClr val="F4911E"/>
            </a:solidFill>
            <a:ln w="9525">
              <a:noFill/>
              <a:miter lim="800000"/>
              <a:headEnd/>
              <a:tailEnd/>
            </a:ln>
          </p:spPr>
          <p:txBody>
            <a:bodyPr wrap="none" lIns="0" tIns="0" rIns="0" bIns="0" anchor="ctr"/>
            <a:lstStyle/>
            <a:p>
              <a:pPr algn="ctr" eaLnBrk="0" hangingPunct="0">
                <a:lnSpc>
                  <a:spcPct val="100000"/>
                </a:lnSpc>
              </a:pPr>
              <a:r>
                <a:rPr lang="sv-SE" sz="1350">
                  <a:solidFill>
                    <a:schemeClr val="bg1"/>
                  </a:solidFill>
                </a:rPr>
                <a:t>32,5%</a:t>
              </a:r>
              <a:endParaRPr lang="en-GB" sz="1350">
                <a:solidFill>
                  <a:schemeClr val="bg1"/>
                </a:solidFill>
              </a:endParaRPr>
            </a:p>
          </p:txBody>
        </p:sp>
        <p:sp>
          <p:nvSpPr>
            <p:cNvPr id="6" name="Rectangle 14"/>
            <p:cNvSpPr>
              <a:spLocks noChangeArrowheads="1"/>
            </p:cNvSpPr>
            <p:nvPr/>
          </p:nvSpPr>
          <p:spPr bwMode="auto">
            <a:xfrm>
              <a:off x="7699536" y="2050826"/>
              <a:ext cx="605334" cy="3499527"/>
            </a:xfrm>
            <a:prstGeom prst="rect">
              <a:avLst/>
            </a:prstGeom>
            <a:solidFill>
              <a:schemeClr val="bg1">
                <a:lumMod val="95000"/>
              </a:schemeClr>
            </a:solidFill>
            <a:ln w="9525">
              <a:noFill/>
              <a:miter lim="800000"/>
              <a:headEnd/>
              <a:tailEnd/>
            </a:ln>
          </p:spPr>
          <p:txBody>
            <a:bodyPr vert="eaVert" wrap="none" lIns="0" tIns="0" rIns="0" bIns="0" anchor="ctr"/>
            <a:lstStyle/>
            <a:p>
              <a:pPr eaLnBrk="0" hangingPunct="0">
                <a:lnSpc>
                  <a:spcPct val="100000"/>
                </a:lnSpc>
              </a:pPr>
              <a:endParaRPr lang="sv-SE" sz="1350">
                <a:solidFill>
                  <a:schemeClr val="bg1"/>
                </a:solidFill>
              </a:endParaRPr>
            </a:p>
          </p:txBody>
        </p:sp>
        <p:sp>
          <p:nvSpPr>
            <p:cNvPr id="7" name="Text Box 15"/>
            <p:cNvSpPr txBox="1">
              <a:spLocks noChangeArrowheads="1"/>
            </p:cNvSpPr>
            <p:nvPr/>
          </p:nvSpPr>
          <p:spPr bwMode="auto">
            <a:xfrm>
              <a:off x="7699535" y="3740379"/>
              <a:ext cx="605333" cy="307776"/>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1500">
                  <a:solidFill>
                    <a:schemeClr val="bg1"/>
                  </a:solidFill>
                </a:rPr>
                <a:t>2%</a:t>
              </a:r>
              <a:endParaRPr lang="en-GB" sz="1500">
                <a:solidFill>
                  <a:schemeClr val="bg1"/>
                </a:solidFill>
              </a:endParaRPr>
            </a:p>
          </p:txBody>
        </p:sp>
        <p:sp>
          <p:nvSpPr>
            <p:cNvPr id="8" name="Rectangle 18"/>
            <p:cNvSpPr>
              <a:spLocks noChangeArrowheads="1"/>
            </p:cNvSpPr>
            <p:nvPr/>
          </p:nvSpPr>
          <p:spPr bwMode="auto">
            <a:xfrm>
              <a:off x="4226473" y="2820961"/>
              <a:ext cx="1079500" cy="358775"/>
            </a:xfrm>
            <a:prstGeom prst="rect">
              <a:avLst/>
            </a:prstGeom>
            <a:solidFill>
              <a:srgbClr val="F4911E"/>
            </a:solidFill>
            <a:ln w="9525">
              <a:noFill/>
              <a:miter lim="800000"/>
              <a:headEnd/>
              <a:tailEnd/>
            </a:ln>
          </p:spPr>
          <p:txBody>
            <a:bodyPr wrap="none" lIns="0" tIns="0" rIns="0" bIns="0" anchor="ctr"/>
            <a:lstStyle/>
            <a:p>
              <a:pPr algn="ctr" eaLnBrk="0" hangingPunct="0">
                <a:lnSpc>
                  <a:spcPct val="100000"/>
                </a:lnSpc>
              </a:pPr>
              <a:r>
                <a:rPr lang="sv-SE" sz="1350">
                  <a:solidFill>
                    <a:schemeClr val="bg1"/>
                  </a:solidFill>
                </a:rPr>
                <a:t>16,25%</a:t>
              </a:r>
              <a:endParaRPr lang="en-GB" sz="1350">
                <a:solidFill>
                  <a:schemeClr val="bg1"/>
                </a:solidFill>
              </a:endParaRPr>
            </a:p>
          </p:txBody>
        </p:sp>
        <p:sp>
          <p:nvSpPr>
            <p:cNvPr id="10" name="Rectangle 21"/>
            <p:cNvSpPr>
              <a:spLocks noChangeArrowheads="1"/>
            </p:cNvSpPr>
            <p:nvPr/>
          </p:nvSpPr>
          <p:spPr bwMode="auto">
            <a:xfrm>
              <a:off x="2479222" y="5195602"/>
              <a:ext cx="1081087" cy="360362"/>
            </a:xfrm>
            <a:prstGeom prst="rect">
              <a:avLst/>
            </a:prstGeom>
            <a:solidFill>
              <a:schemeClr val="bg1">
                <a:lumMod val="95000"/>
              </a:schemeClr>
            </a:solidFill>
            <a:ln w="9525">
              <a:noFill/>
              <a:miter lim="800000"/>
              <a:headEnd/>
              <a:tailEnd/>
            </a:ln>
          </p:spPr>
          <p:txBody>
            <a:bodyPr wrap="none" lIns="0" tIns="0" rIns="0" bIns="0" anchor="ctr"/>
            <a:lstStyle/>
            <a:p>
              <a:pPr algn="ctr" eaLnBrk="0" hangingPunct="0">
                <a:lnSpc>
                  <a:spcPct val="100000"/>
                </a:lnSpc>
              </a:pPr>
              <a:r>
                <a:rPr lang="sv-SE" sz="1350">
                  <a:solidFill>
                    <a:schemeClr val="bg1"/>
                  </a:solidFill>
                </a:rPr>
                <a:t>10%</a:t>
              </a:r>
              <a:endParaRPr lang="en-GB" sz="1350">
                <a:solidFill>
                  <a:schemeClr val="bg1"/>
                </a:solidFill>
              </a:endParaRPr>
            </a:p>
          </p:txBody>
        </p:sp>
        <p:sp>
          <p:nvSpPr>
            <p:cNvPr id="11" name="Rectangle 22"/>
            <p:cNvSpPr>
              <a:spLocks noChangeArrowheads="1"/>
            </p:cNvSpPr>
            <p:nvPr/>
          </p:nvSpPr>
          <p:spPr bwMode="auto">
            <a:xfrm>
              <a:off x="2479222" y="3938966"/>
              <a:ext cx="1081087" cy="545803"/>
            </a:xfrm>
            <a:prstGeom prst="rect">
              <a:avLst/>
            </a:prstGeom>
            <a:solidFill>
              <a:srgbClr val="F4911E"/>
            </a:solidFill>
            <a:ln w="9525">
              <a:noFill/>
              <a:miter lim="800000"/>
              <a:headEnd/>
              <a:tailEnd/>
            </a:ln>
          </p:spPr>
          <p:txBody>
            <a:bodyPr wrap="none" lIns="0" tIns="0" rIns="0" bIns="0" anchor="ctr"/>
            <a:lstStyle/>
            <a:p>
              <a:pPr algn="ctr" eaLnBrk="0" hangingPunct="0">
                <a:lnSpc>
                  <a:spcPct val="100000"/>
                </a:lnSpc>
              </a:pPr>
              <a:r>
                <a:rPr lang="sv-SE" sz="1350">
                  <a:solidFill>
                    <a:schemeClr val="bg1"/>
                  </a:solidFill>
                </a:rPr>
                <a:t>65%</a:t>
              </a:r>
              <a:endParaRPr lang="en-GB" sz="1350">
                <a:solidFill>
                  <a:schemeClr val="bg1"/>
                </a:solidFill>
              </a:endParaRPr>
            </a:p>
          </p:txBody>
        </p:sp>
        <p:sp>
          <p:nvSpPr>
            <p:cNvPr id="12" name="Rectangle 23"/>
            <p:cNvSpPr>
              <a:spLocks noChangeArrowheads="1"/>
            </p:cNvSpPr>
            <p:nvPr/>
          </p:nvSpPr>
          <p:spPr bwMode="auto">
            <a:xfrm>
              <a:off x="4153448" y="3895726"/>
              <a:ext cx="1152525" cy="596900"/>
            </a:xfrm>
            <a:prstGeom prst="rect">
              <a:avLst/>
            </a:prstGeom>
            <a:solidFill>
              <a:srgbClr val="F4911E"/>
            </a:solidFill>
            <a:ln w="9525">
              <a:noFill/>
              <a:miter lim="800000"/>
              <a:headEnd/>
              <a:tailEnd/>
            </a:ln>
          </p:spPr>
          <p:txBody>
            <a:bodyPr wrap="none" lIns="0" tIns="0" rIns="0" bIns="0" anchor="ctr"/>
            <a:lstStyle/>
            <a:p>
              <a:pPr algn="ctr" eaLnBrk="0" hangingPunct="0">
                <a:lnSpc>
                  <a:spcPct val="100000"/>
                </a:lnSpc>
              </a:pPr>
              <a:r>
                <a:rPr lang="sv-SE" sz="1350">
                  <a:solidFill>
                    <a:schemeClr val="bg1"/>
                  </a:solidFill>
                </a:rPr>
                <a:t>32,5%</a:t>
              </a:r>
              <a:endParaRPr lang="en-GB" sz="1350">
                <a:solidFill>
                  <a:schemeClr val="bg1"/>
                </a:solidFill>
              </a:endParaRPr>
            </a:p>
          </p:txBody>
        </p:sp>
        <p:sp>
          <p:nvSpPr>
            <p:cNvPr id="14" name="Text Box 29"/>
            <p:cNvSpPr txBox="1">
              <a:spLocks noChangeArrowheads="1"/>
            </p:cNvSpPr>
            <p:nvPr/>
          </p:nvSpPr>
          <p:spPr bwMode="auto">
            <a:xfrm>
              <a:off x="7711591" y="3446595"/>
              <a:ext cx="600075" cy="307776"/>
            </a:xfrm>
            <a:prstGeom prst="rect">
              <a:avLst/>
            </a:prstGeom>
            <a:noFill/>
            <a:ln w="9525">
              <a:noFill/>
              <a:miter lim="800000"/>
              <a:headEnd/>
              <a:tailEnd/>
            </a:ln>
          </p:spPr>
          <p:txBody>
            <a:bodyPr lIns="0" tIns="0" rIns="0" bIns="0">
              <a:spAutoFit/>
            </a:bodyPr>
            <a:lstStyle/>
            <a:p>
              <a:pPr algn="ctr" eaLnBrk="0" hangingPunct="0">
                <a:lnSpc>
                  <a:spcPct val="100000"/>
                </a:lnSpc>
                <a:spcBef>
                  <a:spcPct val="50000"/>
                </a:spcBef>
              </a:pPr>
              <a:r>
                <a:rPr lang="sv-SE" sz="1500">
                  <a:solidFill>
                    <a:schemeClr val="bg1"/>
                  </a:solidFill>
                </a:rPr>
                <a:t>ITPK</a:t>
              </a:r>
              <a:endParaRPr lang="en-GB" sz="1500">
                <a:solidFill>
                  <a:schemeClr val="bg1"/>
                </a:solidFill>
              </a:endParaRPr>
            </a:p>
          </p:txBody>
        </p:sp>
        <p:sp>
          <p:nvSpPr>
            <p:cNvPr id="19" name="Line 7"/>
            <p:cNvSpPr>
              <a:spLocks noChangeShapeType="1"/>
            </p:cNvSpPr>
            <p:nvPr/>
          </p:nvSpPr>
          <p:spPr bwMode="auto">
            <a:xfrm>
              <a:off x="323529" y="5550353"/>
              <a:ext cx="8452173" cy="23359"/>
            </a:xfrm>
            <a:prstGeom prst="line">
              <a:avLst/>
            </a:prstGeom>
            <a:noFill/>
            <a:ln w="38100">
              <a:solidFill>
                <a:schemeClr val="tx1"/>
              </a:solidFill>
              <a:round/>
              <a:headEnd/>
              <a:tailEnd/>
            </a:ln>
          </p:spPr>
          <p:txBody>
            <a:bodyPr lIns="0" tIns="0" rIns="0" bIns="0"/>
            <a:lstStyle/>
            <a:p>
              <a:endParaRPr lang="sv-SE" sz="1350"/>
            </a:p>
          </p:txBody>
        </p:sp>
        <p:sp>
          <p:nvSpPr>
            <p:cNvPr id="20" name="Text Box 16"/>
            <p:cNvSpPr txBox="1">
              <a:spLocks noChangeArrowheads="1"/>
            </p:cNvSpPr>
            <p:nvPr/>
          </p:nvSpPr>
          <p:spPr bwMode="auto">
            <a:xfrm>
              <a:off x="2335951" y="1331476"/>
              <a:ext cx="7230864" cy="454317"/>
            </a:xfrm>
            <a:prstGeom prst="rect">
              <a:avLst/>
            </a:prstGeom>
            <a:noFill/>
            <a:ln w="9525">
              <a:noFill/>
              <a:miter lim="800000"/>
              <a:headEnd/>
              <a:tailEnd/>
            </a:ln>
          </p:spPr>
          <p:txBody>
            <a:bodyPr wrap="square" lIns="0" tIns="0" rIns="0" bIns="0">
              <a:spAutoFit/>
            </a:bodyPr>
            <a:lstStyle/>
            <a:p>
              <a:pPr algn="l" eaLnBrk="0" hangingPunct="0">
                <a:lnSpc>
                  <a:spcPct val="100000"/>
                </a:lnSpc>
                <a:spcBef>
                  <a:spcPct val="50000"/>
                </a:spcBef>
              </a:pPr>
              <a:r>
                <a:rPr lang="sv-SE" sz="1200" b="1" i="1"/>
                <a:t>     </a:t>
              </a:r>
              <a:r>
                <a:rPr lang="sv-SE" sz="1200" b="1" i="1" err="1"/>
                <a:t>Defined</a:t>
              </a:r>
              <a:r>
                <a:rPr lang="sv-SE" sz="1200" b="1" i="1"/>
                <a:t> benefit pension     </a:t>
              </a:r>
              <a:r>
                <a:rPr lang="sv-SE" sz="1200" b="1" i="1" err="1"/>
                <a:t>Family</a:t>
              </a:r>
              <a:r>
                <a:rPr lang="sv-SE" sz="1200" b="1" i="1"/>
                <a:t> pension    	 </a:t>
              </a:r>
              <a:r>
                <a:rPr lang="sv-SE" sz="1200" b="1" i="1" err="1"/>
                <a:t>Defined</a:t>
              </a:r>
              <a:r>
                <a:rPr lang="sv-SE" sz="1200" b="1" i="1"/>
                <a:t> </a:t>
              </a:r>
              <a:r>
                <a:rPr lang="sv-SE" sz="1200" b="1" i="1" err="1"/>
                <a:t>contribution</a:t>
              </a:r>
              <a:r>
                <a:rPr lang="sv-SE" sz="1200" b="1" i="1"/>
                <a:t> pension</a:t>
              </a:r>
              <a:br>
                <a:rPr lang="sv-SE" sz="1200" b="1" i="1"/>
              </a:br>
              <a:r>
                <a:rPr lang="sv-SE" sz="1200" b="1" i="1"/>
                <a:t>      </a:t>
              </a:r>
              <a:r>
                <a:rPr lang="sv-SE" sz="600" b="1"/>
                <a:t>				                                                   </a:t>
              </a:r>
            </a:p>
          </p:txBody>
        </p:sp>
        <p:sp>
          <p:nvSpPr>
            <p:cNvPr id="27" name="Rectangle 21"/>
            <p:cNvSpPr>
              <a:spLocks noChangeArrowheads="1"/>
            </p:cNvSpPr>
            <p:nvPr/>
          </p:nvSpPr>
          <p:spPr bwMode="auto">
            <a:xfrm>
              <a:off x="4283968" y="5195547"/>
              <a:ext cx="1081087" cy="340166"/>
            </a:xfrm>
            <a:prstGeom prst="rect">
              <a:avLst/>
            </a:prstGeom>
            <a:solidFill>
              <a:schemeClr val="bg1">
                <a:lumMod val="95000"/>
              </a:schemeClr>
            </a:solidFill>
            <a:ln w="9525">
              <a:noFill/>
              <a:miter lim="800000"/>
              <a:headEnd/>
              <a:tailEnd/>
            </a:ln>
          </p:spPr>
          <p:txBody>
            <a:bodyPr wrap="none" lIns="0" tIns="0" rIns="0" bIns="0" anchor="ctr"/>
            <a:lstStyle/>
            <a:p>
              <a:pPr algn="ctr" eaLnBrk="0" hangingPunct="0">
                <a:lnSpc>
                  <a:spcPct val="100000"/>
                </a:lnSpc>
              </a:pPr>
              <a:r>
                <a:rPr lang="sv-SE" sz="1350">
                  <a:solidFill>
                    <a:schemeClr val="bg1"/>
                  </a:solidFill>
                </a:rPr>
                <a:t>0%</a:t>
              </a:r>
              <a:endParaRPr lang="en-GB" sz="1350">
                <a:solidFill>
                  <a:schemeClr val="bg1"/>
                </a:solidFill>
              </a:endParaRPr>
            </a:p>
          </p:txBody>
        </p:sp>
        <p:sp>
          <p:nvSpPr>
            <p:cNvPr id="16" name="Line 6"/>
            <p:cNvSpPr>
              <a:spLocks noChangeShapeType="1"/>
            </p:cNvSpPr>
            <p:nvPr/>
          </p:nvSpPr>
          <p:spPr bwMode="auto">
            <a:xfrm>
              <a:off x="323528" y="2044700"/>
              <a:ext cx="8452173" cy="6126"/>
            </a:xfrm>
            <a:prstGeom prst="line">
              <a:avLst/>
            </a:prstGeom>
            <a:noFill/>
            <a:ln w="9525">
              <a:solidFill>
                <a:schemeClr val="tx1"/>
              </a:solidFill>
              <a:prstDash val="sysDot"/>
              <a:round/>
              <a:headEnd/>
              <a:tailEnd/>
            </a:ln>
          </p:spPr>
          <p:txBody>
            <a:bodyPr lIns="0" tIns="0" rIns="0" bIns="0"/>
            <a:lstStyle/>
            <a:p>
              <a:endParaRPr lang="sv-SE" sz="1350"/>
            </a:p>
          </p:txBody>
        </p:sp>
        <p:sp>
          <p:nvSpPr>
            <p:cNvPr id="17" name="Line 5"/>
            <p:cNvSpPr>
              <a:spLocks noChangeShapeType="1"/>
            </p:cNvSpPr>
            <p:nvPr/>
          </p:nvSpPr>
          <p:spPr bwMode="auto">
            <a:xfrm>
              <a:off x="323528" y="3146271"/>
              <a:ext cx="8452173" cy="33465"/>
            </a:xfrm>
            <a:prstGeom prst="line">
              <a:avLst/>
            </a:prstGeom>
            <a:noFill/>
            <a:ln w="9525">
              <a:solidFill>
                <a:schemeClr val="tx1"/>
              </a:solidFill>
              <a:prstDash val="sysDot"/>
              <a:round/>
              <a:headEnd/>
              <a:tailEnd/>
            </a:ln>
          </p:spPr>
          <p:txBody>
            <a:bodyPr lIns="0" tIns="0" rIns="0" bIns="0"/>
            <a:lstStyle/>
            <a:p>
              <a:endParaRPr lang="sv-SE" sz="1350"/>
            </a:p>
          </p:txBody>
        </p:sp>
        <p:sp>
          <p:nvSpPr>
            <p:cNvPr id="18" name="Line 4"/>
            <p:cNvSpPr>
              <a:spLocks noChangeShapeType="1"/>
            </p:cNvSpPr>
            <p:nvPr/>
          </p:nvSpPr>
          <p:spPr bwMode="auto">
            <a:xfrm>
              <a:off x="323529" y="4485480"/>
              <a:ext cx="8452173" cy="16464"/>
            </a:xfrm>
            <a:prstGeom prst="line">
              <a:avLst/>
            </a:prstGeom>
            <a:noFill/>
            <a:ln w="9525">
              <a:solidFill>
                <a:schemeClr val="tx1"/>
              </a:solidFill>
              <a:prstDash val="sysDot"/>
              <a:round/>
              <a:headEnd/>
              <a:tailEnd/>
            </a:ln>
          </p:spPr>
          <p:txBody>
            <a:bodyPr lIns="0" tIns="0" rIns="0" bIns="0"/>
            <a:lstStyle/>
            <a:p>
              <a:endParaRPr lang="sv-SE" sz="1350"/>
            </a:p>
          </p:txBody>
        </p:sp>
        <p:sp>
          <p:nvSpPr>
            <p:cNvPr id="30" name="Line 4"/>
            <p:cNvSpPr>
              <a:spLocks noChangeShapeType="1"/>
            </p:cNvSpPr>
            <p:nvPr/>
          </p:nvSpPr>
          <p:spPr bwMode="auto">
            <a:xfrm>
              <a:off x="319768" y="3982402"/>
              <a:ext cx="8452173" cy="16464"/>
            </a:xfrm>
            <a:prstGeom prst="line">
              <a:avLst/>
            </a:prstGeom>
            <a:noFill/>
            <a:ln w="9525">
              <a:solidFill>
                <a:srgbClr val="FF0000"/>
              </a:solidFill>
              <a:prstDash val="dash"/>
              <a:round/>
              <a:headEnd/>
              <a:tailEnd/>
            </a:ln>
          </p:spPr>
          <p:txBody>
            <a:bodyPr lIns="0" tIns="0" rIns="0" bIns="0"/>
            <a:lstStyle/>
            <a:p>
              <a:endParaRPr lang="sv-SE" sz="1350">
                <a:solidFill>
                  <a:srgbClr val="FF0000"/>
                </a:solidFill>
              </a:endParaRPr>
            </a:p>
          </p:txBody>
        </p:sp>
        <p:sp>
          <p:nvSpPr>
            <p:cNvPr id="31" name="Text Box 11"/>
            <p:cNvSpPr txBox="1">
              <a:spLocks noChangeArrowheads="1"/>
            </p:cNvSpPr>
            <p:nvPr/>
          </p:nvSpPr>
          <p:spPr bwMode="auto">
            <a:xfrm>
              <a:off x="356480" y="4328778"/>
              <a:ext cx="1259144" cy="506374"/>
            </a:xfrm>
            <a:prstGeom prst="rect">
              <a:avLst/>
            </a:prstGeom>
            <a:noFill/>
            <a:ln w="9525">
              <a:noFill/>
              <a:miter lim="800000"/>
              <a:headEnd/>
              <a:tailEnd/>
            </a:ln>
          </p:spPr>
          <p:txBody>
            <a:bodyPr wrap="square" lIns="0" tIns="0" rIns="0" bIns="0">
              <a:spAutoFit/>
            </a:bodyPr>
            <a:lstStyle/>
            <a:p>
              <a:pPr algn="ctr" eaLnBrk="0" hangingPunct="0">
                <a:spcBef>
                  <a:spcPct val="50000"/>
                </a:spcBef>
              </a:pPr>
              <a:r>
                <a:rPr lang="sv-SE" sz="750"/>
                <a:t>7,5 income </a:t>
              </a:r>
              <a:r>
                <a:rPr lang="sv-SE" sz="750" err="1"/>
                <a:t>base</a:t>
              </a:r>
              <a:r>
                <a:rPr lang="sv-SE" sz="750"/>
                <a:t> </a:t>
              </a:r>
              <a:r>
                <a:rPr lang="sv-SE" sz="750" err="1"/>
                <a:t>amount</a:t>
              </a:r>
              <a:br>
                <a:rPr lang="sv-SE" sz="750"/>
              </a:br>
              <a:r>
                <a:rPr lang="sv-SE" sz="800"/>
                <a:t>SEK 50 375/</a:t>
              </a:r>
              <a:r>
                <a:rPr lang="sv-SE" sz="800" err="1"/>
                <a:t>month</a:t>
              </a:r>
              <a:endParaRPr lang="sv-SE" sz="800"/>
            </a:p>
            <a:p>
              <a:pPr algn="ctr" eaLnBrk="0" hangingPunct="0">
                <a:lnSpc>
                  <a:spcPct val="100000"/>
                </a:lnSpc>
                <a:spcBef>
                  <a:spcPct val="50000"/>
                </a:spcBef>
              </a:pPr>
              <a:endParaRPr lang="en-GB" sz="750"/>
            </a:p>
          </p:txBody>
        </p:sp>
        <p:sp>
          <p:nvSpPr>
            <p:cNvPr id="37" name="Text Box 12"/>
            <p:cNvSpPr txBox="1">
              <a:spLocks noChangeArrowheads="1"/>
            </p:cNvSpPr>
            <p:nvPr/>
          </p:nvSpPr>
          <p:spPr bwMode="auto">
            <a:xfrm>
              <a:off x="356480" y="2989581"/>
              <a:ext cx="1292095" cy="506374"/>
            </a:xfrm>
            <a:prstGeom prst="rect">
              <a:avLst/>
            </a:prstGeom>
            <a:noFill/>
            <a:ln w="9525">
              <a:noFill/>
              <a:miter lim="800000"/>
              <a:headEnd/>
              <a:tailEnd/>
            </a:ln>
          </p:spPr>
          <p:txBody>
            <a:bodyPr wrap="square" lIns="0" tIns="0" rIns="0" bIns="0">
              <a:spAutoFit/>
            </a:bodyPr>
            <a:lstStyle/>
            <a:p>
              <a:pPr algn="ctr" eaLnBrk="0" hangingPunct="0">
                <a:spcBef>
                  <a:spcPct val="50000"/>
                </a:spcBef>
              </a:pPr>
              <a:r>
                <a:rPr lang="sv-SE" sz="750"/>
                <a:t>20 income </a:t>
              </a:r>
              <a:r>
                <a:rPr lang="sv-SE" sz="750" err="1"/>
                <a:t>base</a:t>
              </a:r>
              <a:r>
                <a:rPr lang="sv-SE" sz="750"/>
                <a:t> </a:t>
              </a:r>
              <a:r>
                <a:rPr lang="sv-SE" sz="750" err="1"/>
                <a:t>amount</a:t>
              </a:r>
              <a:br>
                <a:rPr lang="sv-SE" sz="750"/>
              </a:br>
              <a:r>
                <a:rPr lang="sv-SE" sz="800"/>
                <a:t>SEK 134 333/</a:t>
              </a:r>
              <a:r>
                <a:rPr lang="sv-SE" sz="800" err="1"/>
                <a:t>month</a:t>
              </a:r>
              <a:endParaRPr lang="sv-SE" sz="800"/>
            </a:p>
            <a:p>
              <a:pPr algn="ctr" eaLnBrk="0" hangingPunct="0">
                <a:lnSpc>
                  <a:spcPct val="100000"/>
                </a:lnSpc>
                <a:spcBef>
                  <a:spcPct val="50000"/>
                </a:spcBef>
              </a:pPr>
              <a:endParaRPr lang="en-GB" sz="750"/>
            </a:p>
          </p:txBody>
        </p:sp>
        <p:sp>
          <p:nvSpPr>
            <p:cNvPr id="38" name="Text Box 12"/>
            <p:cNvSpPr txBox="1">
              <a:spLocks noChangeArrowheads="1"/>
            </p:cNvSpPr>
            <p:nvPr/>
          </p:nvSpPr>
          <p:spPr bwMode="auto">
            <a:xfrm>
              <a:off x="358483" y="1897087"/>
              <a:ext cx="1210256" cy="283948"/>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750"/>
                <a:t>30 income </a:t>
              </a:r>
              <a:r>
                <a:rPr lang="sv-SE" sz="750" err="1"/>
                <a:t>base</a:t>
              </a:r>
              <a:r>
                <a:rPr lang="sv-SE" sz="750"/>
                <a:t> </a:t>
              </a:r>
              <a:r>
                <a:rPr lang="sv-SE" sz="750" err="1"/>
                <a:t>amount</a:t>
              </a:r>
              <a:br>
                <a:rPr lang="sv-SE" sz="750"/>
              </a:br>
              <a:r>
                <a:rPr lang="sv-SE" sz="750"/>
                <a:t>SEK 201 500kr/mån</a:t>
              </a:r>
              <a:endParaRPr lang="en-GB" sz="750"/>
            </a:p>
          </p:txBody>
        </p:sp>
        <p:sp>
          <p:nvSpPr>
            <p:cNvPr id="39" name="Text Box 12"/>
            <p:cNvSpPr txBox="1">
              <a:spLocks noChangeArrowheads="1"/>
            </p:cNvSpPr>
            <p:nvPr/>
          </p:nvSpPr>
          <p:spPr bwMode="auto">
            <a:xfrm>
              <a:off x="356480" y="3834702"/>
              <a:ext cx="1292095" cy="506374"/>
            </a:xfrm>
            <a:prstGeom prst="rect">
              <a:avLst/>
            </a:prstGeom>
            <a:noFill/>
            <a:ln w="9525">
              <a:noFill/>
              <a:miter lim="800000"/>
              <a:headEnd/>
              <a:tailEnd/>
            </a:ln>
          </p:spPr>
          <p:txBody>
            <a:bodyPr wrap="square" lIns="0" tIns="0" rIns="0" bIns="0">
              <a:spAutoFit/>
            </a:bodyPr>
            <a:lstStyle/>
            <a:p>
              <a:pPr algn="ctr" eaLnBrk="0" hangingPunct="0">
                <a:spcBef>
                  <a:spcPct val="50000"/>
                </a:spcBef>
              </a:pPr>
              <a:r>
                <a:rPr lang="sv-SE" sz="750">
                  <a:solidFill>
                    <a:srgbClr val="FF0000"/>
                  </a:solidFill>
                </a:rPr>
                <a:t>10 income </a:t>
              </a:r>
              <a:r>
                <a:rPr lang="sv-SE" sz="750" err="1">
                  <a:solidFill>
                    <a:srgbClr val="FF0000"/>
                  </a:solidFill>
                </a:rPr>
                <a:t>base</a:t>
              </a:r>
              <a:r>
                <a:rPr lang="sv-SE" sz="750">
                  <a:solidFill>
                    <a:srgbClr val="FF0000"/>
                  </a:solidFill>
                </a:rPr>
                <a:t> </a:t>
              </a:r>
              <a:r>
                <a:rPr lang="sv-SE" sz="750" err="1">
                  <a:solidFill>
                    <a:srgbClr val="FF0000"/>
                  </a:solidFill>
                </a:rPr>
                <a:t>amount</a:t>
              </a:r>
              <a:br>
                <a:rPr lang="sv-SE" sz="750">
                  <a:solidFill>
                    <a:srgbClr val="FF0000"/>
                  </a:solidFill>
                </a:rPr>
              </a:br>
              <a:r>
                <a:rPr lang="sv-SE" sz="800">
                  <a:solidFill>
                    <a:srgbClr val="FF0000"/>
                  </a:solidFill>
                </a:rPr>
                <a:t>SEK 66 066/</a:t>
              </a:r>
              <a:r>
                <a:rPr lang="sv-SE" sz="800" err="1">
                  <a:solidFill>
                    <a:srgbClr val="FF0000"/>
                  </a:solidFill>
                </a:rPr>
                <a:t>month</a:t>
              </a:r>
              <a:endParaRPr lang="sv-SE" sz="800">
                <a:solidFill>
                  <a:srgbClr val="FF0000"/>
                </a:solidFill>
              </a:endParaRPr>
            </a:p>
            <a:p>
              <a:pPr algn="ctr" eaLnBrk="0" hangingPunct="0">
                <a:lnSpc>
                  <a:spcPct val="100000"/>
                </a:lnSpc>
                <a:spcBef>
                  <a:spcPct val="50000"/>
                </a:spcBef>
              </a:pPr>
              <a:endParaRPr lang="en-GB" sz="750">
                <a:solidFill>
                  <a:srgbClr val="FF0000"/>
                </a:solidFill>
              </a:endParaRPr>
            </a:p>
          </p:txBody>
        </p:sp>
        <p:sp>
          <p:nvSpPr>
            <p:cNvPr id="25" name="Text Box 26"/>
            <p:cNvSpPr txBox="1">
              <a:spLocks noChangeArrowheads="1"/>
            </p:cNvSpPr>
            <p:nvPr/>
          </p:nvSpPr>
          <p:spPr bwMode="auto">
            <a:xfrm>
              <a:off x="6171033" y="1944531"/>
              <a:ext cx="2682678" cy="1277766"/>
            </a:xfrm>
            <a:prstGeom prst="rect">
              <a:avLst/>
            </a:prstGeom>
            <a:solidFill>
              <a:srgbClr val="F4911E"/>
            </a:solidFill>
            <a:ln w="9525">
              <a:noFill/>
              <a:miter lim="800000"/>
              <a:headEnd/>
              <a:tailEnd/>
            </a:ln>
            <a:effectLst>
              <a:outerShdw blurRad="50800" dist="38100" dir="2700000" algn="tl" rotWithShape="0">
                <a:prstClr val="black">
                  <a:alpha val="40000"/>
                </a:prstClr>
              </a:outerShdw>
            </a:effectLst>
          </p:spPr>
          <p:txBody>
            <a:bodyPr wrap="square" lIns="0" tIns="0" rIns="0" bIns="0">
              <a:spAutoFit/>
            </a:bodyPr>
            <a:lstStyle/>
            <a:p>
              <a:pPr algn="ctr" eaLnBrk="0" hangingPunct="0">
                <a:lnSpc>
                  <a:spcPct val="100000"/>
                </a:lnSpc>
                <a:spcBef>
                  <a:spcPct val="50000"/>
                </a:spcBef>
              </a:pPr>
              <a:r>
                <a:rPr lang="sv-SE" sz="1350" err="1"/>
                <a:t>Marked</a:t>
              </a:r>
              <a:r>
                <a:rPr lang="sv-SE" sz="1350"/>
                <a:t> parts </a:t>
              </a:r>
              <a:r>
                <a:rPr lang="sv-SE" sz="1350" err="1"/>
                <a:t>expire</a:t>
              </a:r>
              <a:r>
                <a:rPr lang="sv-SE" sz="1350"/>
                <a:t> </a:t>
              </a:r>
              <a:r>
                <a:rPr lang="sv-SE" sz="1350" err="1"/>
                <a:t>when</a:t>
              </a:r>
              <a:r>
                <a:rPr lang="sv-SE" sz="1350"/>
                <a:t> </a:t>
              </a:r>
              <a:r>
                <a:rPr lang="sv-SE" sz="1350" err="1"/>
                <a:t>choosing</a:t>
              </a:r>
              <a:r>
                <a:rPr lang="sv-SE" sz="1350"/>
                <a:t> alternative ITP, the </a:t>
              </a:r>
              <a:r>
                <a:rPr lang="sv-SE" sz="1350" err="1"/>
                <a:t>employee</a:t>
              </a:r>
              <a:r>
                <a:rPr lang="sv-SE" sz="1350"/>
                <a:t> </a:t>
              </a:r>
              <a:r>
                <a:rPr lang="sv-SE" sz="1350" err="1"/>
                <a:t>instead</a:t>
              </a:r>
              <a:r>
                <a:rPr lang="sv-SE" sz="1350"/>
                <a:t> disposes of </a:t>
              </a:r>
              <a:r>
                <a:rPr lang="sv-SE" sz="1350" err="1"/>
                <a:t>their</a:t>
              </a:r>
              <a:r>
                <a:rPr lang="sv-SE" sz="1350"/>
                <a:t> </a:t>
              </a:r>
              <a:r>
                <a:rPr lang="sv-SE" sz="1350" err="1"/>
                <a:t>agreed</a:t>
              </a:r>
              <a:r>
                <a:rPr lang="sv-SE" sz="1350"/>
                <a:t> premium (</a:t>
              </a:r>
              <a:r>
                <a:rPr lang="sv-SE" sz="1350" err="1"/>
                <a:t>free</a:t>
              </a:r>
              <a:r>
                <a:rPr lang="sv-SE" sz="1350"/>
                <a:t> letter </a:t>
              </a:r>
              <a:r>
                <a:rPr lang="sv-SE" sz="1350" err="1"/>
                <a:t>remains</a:t>
              </a:r>
              <a:r>
                <a:rPr lang="sv-SE" sz="1350"/>
                <a:t>)</a:t>
              </a:r>
              <a:endParaRPr lang="en-GB" sz="1350"/>
            </a:p>
          </p:txBody>
        </p:sp>
        <p:sp>
          <p:nvSpPr>
            <p:cNvPr id="28" name="Line 23"/>
            <p:cNvSpPr>
              <a:spLocks noChangeShapeType="1"/>
            </p:cNvSpPr>
            <p:nvPr/>
          </p:nvSpPr>
          <p:spPr bwMode="auto">
            <a:xfrm flipV="1">
              <a:off x="5427858" y="2625263"/>
              <a:ext cx="759536" cy="790937"/>
            </a:xfrm>
            <a:prstGeom prst="line">
              <a:avLst/>
            </a:prstGeom>
            <a:noFill/>
            <a:ln w="9525">
              <a:solidFill>
                <a:schemeClr val="tx1"/>
              </a:solidFill>
              <a:round/>
              <a:headEnd/>
              <a:tailEnd type="triangle" w="med" len="med"/>
            </a:ln>
          </p:spPr>
          <p:txBody>
            <a:bodyPr lIns="0" tIns="0" rIns="0" bIns="0"/>
            <a:lstStyle/>
            <a:p>
              <a:endParaRPr lang="sv-SE" sz="1714"/>
            </a:p>
          </p:txBody>
        </p:sp>
      </p:grpSp>
      <p:sp>
        <p:nvSpPr>
          <p:cNvPr id="4" name="textruta 3">
            <a:extLst>
              <a:ext uri="{FF2B5EF4-FFF2-40B4-BE49-F238E27FC236}">
                <a16:creationId xmlns:a16="http://schemas.microsoft.com/office/drawing/2014/main" id="{747168E6-C2FE-1520-E4AA-767E35DF301D}"/>
              </a:ext>
            </a:extLst>
          </p:cNvPr>
          <p:cNvSpPr txBox="1"/>
          <p:nvPr/>
        </p:nvSpPr>
        <p:spPr>
          <a:xfrm>
            <a:off x="893151" y="331448"/>
            <a:ext cx="7262283" cy="523220"/>
          </a:xfrm>
          <a:prstGeom prst="rect">
            <a:avLst/>
          </a:prstGeom>
          <a:noFill/>
        </p:spPr>
        <p:txBody>
          <a:bodyPr wrap="square">
            <a:spAutoFit/>
          </a:bodyPr>
          <a:lstStyle/>
          <a:p>
            <a:r>
              <a:rPr lang="sv-SE" sz="2800" b="1" err="1">
                <a:solidFill>
                  <a:srgbClr val="F4911E"/>
                </a:solidFill>
                <a:latin typeface="Helvetica" pitchFamily="2" charset="0"/>
                <a:ea typeface="Roboto" panose="02000000000000000000" pitchFamily="2" charset="0"/>
                <a:cs typeface="Arial"/>
              </a:rPr>
              <a:t>Occupational</a:t>
            </a:r>
            <a:r>
              <a:rPr lang="sv-SE" sz="2800" b="1">
                <a:solidFill>
                  <a:srgbClr val="F4911E"/>
                </a:solidFill>
                <a:latin typeface="Helvetica" pitchFamily="2" charset="0"/>
                <a:ea typeface="Roboto" panose="02000000000000000000" pitchFamily="2" charset="0"/>
                <a:cs typeface="Arial"/>
              </a:rPr>
              <a:t> pension Alternativ ITP</a:t>
            </a:r>
            <a:endParaRPr lang="sv-SE"/>
          </a:p>
        </p:txBody>
      </p:sp>
      <p:sp>
        <p:nvSpPr>
          <p:cNvPr id="21" name="Rektangel 20">
            <a:extLst>
              <a:ext uri="{FF2B5EF4-FFF2-40B4-BE49-F238E27FC236}">
                <a16:creationId xmlns:a16="http://schemas.microsoft.com/office/drawing/2014/main" id="{E958A9D5-3C47-81F8-00DC-66BB028AB9FC}"/>
              </a:ext>
            </a:extLst>
          </p:cNvPr>
          <p:cNvSpPr/>
          <p:nvPr/>
        </p:nvSpPr>
        <p:spPr>
          <a:xfrm>
            <a:off x="2258519" y="1590735"/>
            <a:ext cx="537431" cy="2759081"/>
          </a:xfrm>
          <a:prstGeom prst="rect">
            <a:avLst/>
          </a:prstGeom>
          <a:solidFill>
            <a:srgbClr val="FFCC66"/>
          </a:solidFill>
          <a:ln>
            <a:solidFill>
              <a:schemeClr val="accent1">
                <a:shade val="95000"/>
                <a:satMod val="105000"/>
                <a:alpha val="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2" name="TextBox 22">
            <a:extLst>
              <a:ext uri="{FF2B5EF4-FFF2-40B4-BE49-F238E27FC236}">
                <a16:creationId xmlns:a16="http://schemas.microsoft.com/office/drawing/2014/main" id="{A41AA217-3290-FC53-D113-1DACE1FD6A9D}"/>
              </a:ext>
            </a:extLst>
          </p:cNvPr>
          <p:cNvSpPr txBox="1"/>
          <p:nvPr/>
        </p:nvSpPr>
        <p:spPr>
          <a:xfrm rot="16200000">
            <a:off x="2248135" y="2766404"/>
            <a:ext cx="558200" cy="300082"/>
          </a:xfrm>
          <a:prstGeom prst="rect">
            <a:avLst/>
          </a:prstGeom>
          <a:noFill/>
        </p:spPr>
        <p:txBody>
          <a:bodyPr wrap="square" rtlCol="0">
            <a:spAutoFit/>
          </a:bodyPr>
          <a:lstStyle/>
          <a:p>
            <a:r>
              <a:rPr lang="en-US" sz="1350" err="1"/>
              <a:t>Lön</a:t>
            </a:r>
            <a:endParaRPr lang="en-US" sz="1350"/>
          </a:p>
        </p:txBody>
      </p:sp>
      <p:pic>
        <p:nvPicPr>
          <p:cNvPr id="23" name="Bildobjekt 22">
            <a:extLst>
              <a:ext uri="{FF2B5EF4-FFF2-40B4-BE49-F238E27FC236}">
                <a16:creationId xmlns:a16="http://schemas.microsoft.com/office/drawing/2014/main" id="{D7B079AE-AAF0-938C-717B-7C941C8657AF}"/>
              </a:ext>
            </a:extLst>
          </p:cNvPr>
          <p:cNvPicPr>
            <a:picLocks noChangeAspect="1"/>
          </p:cNvPicPr>
          <p:nvPr/>
        </p:nvPicPr>
        <p:blipFill>
          <a:blip r:embed="rId3">
            <a:duotone>
              <a:prstClr val="black"/>
              <a:srgbClr val="F4911E">
                <a:tint val="45000"/>
                <a:satMod val="400000"/>
              </a:srgbClr>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8068351" y="239987"/>
            <a:ext cx="891617" cy="772735"/>
          </a:xfrm>
          <a:prstGeom prst="rect">
            <a:avLst/>
          </a:prstGeom>
        </p:spPr>
      </p:pic>
    </p:spTree>
    <p:extLst>
      <p:ext uri="{BB962C8B-B14F-4D97-AF65-F5344CB8AC3E}">
        <p14:creationId xmlns:p14="http://schemas.microsoft.com/office/powerpoint/2010/main" val="3682120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7" name="Rectangle 3"/>
          <p:cNvSpPr>
            <a:spLocks noGrp="1" noChangeAspect="1" noChangeArrowheads="1"/>
          </p:cNvSpPr>
          <p:nvPr>
            <p:ph idx="1"/>
          </p:nvPr>
        </p:nvSpPr>
        <p:spPr>
          <a:xfrm>
            <a:off x="1705182" y="1923678"/>
            <a:ext cx="6378113" cy="2388346"/>
          </a:xfrm>
          <a:extLst>
            <a:ext uri="{909E8E84-426E-40DD-AFC4-6F175D3DCCD1}">
              <a14:hiddenFill xmlns:a14="http://schemas.microsoft.com/office/drawing/2010/main">
                <a:solidFill>
                  <a:schemeClr val="accent1">
                    <a:alpha val="74901"/>
                  </a:schemeClr>
                </a:solidFill>
              </a14:hiddenFill>
            </a:ext>
          </a:extLst>
        </p:spPr>
        <p:txBody>
          <a:bodyPr lIns="0" tIns="0" rIns="0" bIns="0">
            <a:noAutofit/>
          </a:bodyPr>
          <a:lstStyle/>
          <a:p>
            <a:pPr eaLnBrk="1" hangingPunct="1">
              <a:buFontTx/>
              <a:buNone/>
            </a:pPr>
            <a:r>
              <a:rPr lang="sv-SE" sz="1200" b="1">
                <a:latin typeface="+mn-lt"/>
              </a:rPr>
              <a:t>Ersättningar</a:t>
            </a:r>
            <a:r>
              <a:rPr lang="sv-SE" sz="1200">
                <a:latin typeface="+mn-lt"/>
              </a:rPr>
              <a:t>					</a:t>
            </a:r>
            <a:r>
              <a:rPr lang="sv-SE" sz="1200" b="1" err="1">
                <a:latin typeface="+mn-lt"/>
              </a:rPr>
              <a:t>Lönegräns</a:t>
            </a:r>
            <a:endParaRPr lang="sv-SE" sz="1200" b="1">
              <a:latin typeface="+mn-lt"/>
            </a:endParaRPr>
          </a:p>
          <a:p>
            <a:pPr>
              <a:buNone/>
            </a:pPr>
            <a:r>
              <a:rPr lang="sv-SE" sz="1200">
                <a:latin typeface="+mn-lt"/>
              </a:rPr>
              <a:t>Allmän pension (ålderspension)		8,07 </a:t>
            </a:r>
            <a:r>
              <a:rPr lang="sv-SE" sz="1200" err="1">
                <a:latin typeface="+mn-lt"/>
              </a:rPr>
              <a:t>ibb</a:t>
            </a:r>
            <a:r>
              <a:rPr lang="sv-SE" sz="1200">
                <a:latin typeface="+mn-lt"/>
              </a:rPr>
              <a:t>	 (650 400 kr/år eller 54 200kr/månad)</a:t>
            </a:r>
          </a:p>
          <a:p>
            <a:pPr>
              <a:buNone/>
            </a:pPr>
            <a:r>
              <a:rPr lang="sv-SE" sz="1200">
                <a:latin typeface="+mn-lt"/>
              </a:rPr>
              <a:t>Sjuklön (påverkas alltid)			Ingen </a:t>
            </a:r>
            <a:r>
              <a:rPr lang="sv-SE" sz="1200" err="1">
                <a:latin typeface="+mn-lt"/>
              </a:rPr>
              <a:t>lönegräns</a:t>
            </a:r>
            <a:endParaRPr lang="sv-SE" sz="1200">
              <a:latin typeface="+mn-lt"/>
            </a:endParaRPr>
          </a:p>
          <a:p>
            <a:pPr>
              <a:buNone/>
            </a:pPr>
            <a:r>
              <a:rPr lang="sv-SE" sz="1200">
                <a:latin typeface="+mn-lt"/>
              </a:rPr>
              <a:t>ITP sjukpension (påverkas alltid)		Ingen </a:t>
            </a:r>
            <a:r>
              <a:rPr lang="sv-SE" sz="1200" err="1">
                <a:latin typeface="+mn-lt"/>
              </a:rPr>
              <a:t>lönegräns</a:t>
            </a:r>
            <a:endParaRPr lang="sv-SE" sz="1200">
              <a:latin typeface="+mn-lt"/>
            </a:endParaRPr>
          </a:p>
          <a:p>
            <a:pPr eaLnBrk="1" hangingPunct="1">
              <a:buFontTx/>
              <a:buNone/>
            </a:pPr>
            <a:r>
              <a:rPr lang="sv-SE" sz="1200">
                <a:latin typeface="+mn-lt"/>
              </a:rPr>
              <a:t>Sjukpenning					10 </a:t>
            </a:r>
            <a:r>
              <a:rPr lang="sv-SE" sz="1200" err="1">
                <a:latin typeface="+mn-lt"/>
              </a:rPr>
              <a:t>pbb</a:t>
            </a:r>
            <a:r>
              <a:rPr lang="sv-SE" sz="1200">
                <a:latin typeface="+mn-lt"/>
              </a:rPr>
              <a:t> 	(588 000 kr/år eller 49 000 kr/månad)</a:t>
            </a:r>
          </a:p>
          <a:p>
            <a:pPr lvl="0">
              <a:buNone/>
            </a:pPr>
            <a:r>
              <a:rPr lang="sv-SE" sz="1200">
                <a:latin typeface="+mn-lt"/>
              </a:rPr>
              <a:t>Sjuk-/aktivitetsersättning			7,5 </a:t>
            </a:r>
            <a:r>
              <a:rPr lang="sv-SE" sz="1200" err="1">
                <a:latin typeface="+mn-lt"/>
              </a:rPr>
              <a:t>pbb</a:t>
            </a:r>
            <a:r>
              <a:rPr lang="sv-SE" sz="1200">
                <a:latin typeface="+mn-lt"/>
              </a:rPr>
              <a:t>	(441 000 kr/år eller 36 750 kr/månad)</a:t>
            </a:r>
          </a:p>
          <a:p>
            <a:pPr lvl="0">
              <a:buNone/>
            </a:pPr>
            <a:r>
              <a:rPr lang="sv-SE" sz="1200">
                <a:latin typeface="+mn-lt"/>
              </a:rPr>
              <a:t>Arbetsskadeersättning			7,5 </a:t>
            </a:r>
            <a:r>
              <a:rPr lang="sv-SE" sz="1200" err="1">
                <a:latin typeface="+mn-lt"/>
              </a:rPr>
              <a:t>pbb</a:t>
            </a:r>
            <a:r>
              <a:rPr lang="sv-SE" sz="1200">
                <a:latin typeface="+mn-lt"/>
              </a:rPr>
              <a:t>	(441 000 kr/år eller 36 750 kr/månad)</a:t>
            </a:r>
          </a:p>
          <a:p>
            <a:pPr eaLnBrk="1" hangingPunct="1">
              <a:buFontTx/>
              <a:buNone/>
            </a:pPr>
            <a:r>
              <a:rPr lang="sv-SE" sz="1200">
                <a:latin typeface="+mn-lt"/>
              </a:rPr>
              <a:t>Föräldrapenning				10 </a:t>
            </a:r>
            <a:r>
              <a:rPr lang="sv-SE" sz="1200" err="1">
                <a:latin typeface="+mn-lt"/>
              </a:rPr>
              <a:t>pbb</a:t>
            </a:r>
            <a:r>
              <a:rPr lang="sv-SE" sz="1200">
                <a:latin typeface="+mn-lt"/>
              </a:rPr>
              <a:t>	 	(588 000kr/år eller 49 000 kr/månad)</a:t>
            </a:r>
          </a:p>
          <a:p>
            <a:pPr eaLnBrk="1" hangingPunct="1">
              <a:buFontTx/>
              <a:buNone/>
            </a:pPr>
            <a:r>
              <a:rPr lang="sv-SE" sz="1200">
                <a:latin typeface="+mn-lt"/>
              </a:rPr>
              <a:t>A-kassa					33 000kr/månad</a:t>
            </a:r>
          </a:p>
          <a:p>
            <a:pPr eaLnBrk="1" hangingPunct="1">
              <a:buFontTx/>
              <a:buNone/>
            </a:pPr>
            <a:r>
              <a:rPr lang="sv-SE" sz="1200">
                <a:latin typeface="+mn-lt"/>
              </a:rPr>
              <a:t>Inkomstförsäkring				Baseras på lön efter löneväxling</a:t>
            </a:r>
          </a:p>
          <a:p>
            <a:pPr eaLnBrk="1" hangingPunct="1">
              <a:buFontTx/>
              <a:buNone/>
            </a:pPr>
            <a:r>
              <a:rPr lang="sv-SE" sz="1200">
                <a:latin typeface="+mn-lt"/>
              </a:rPr>
              <a:t>					</a:t>
            </a:r>
          </a:p>
        </p:txBody>
      </p:sp>
      <p:sp>
        <p:nvSpPr>
          <p:cNvPr id="195588" name="Rectangle 4"/>
          <p:cNvSpPr>
            <a:spLocks noChangeAspect="1" noChangeArrowheads="1"/>
          </p:cNvSpPr>
          <p:nvPr/>
        </p:nvSpPr>
        <p:spPr bwMode="auto">
          <a:xfrm>
            <a:off x="4163120" y="2141936"/>
            <a:ext cx="1754188" cy="232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35731" indent="-135731">
              <a:spcBef>
                <a:spcPct val="50000"/>
              </a:spcBef>
            </a:pPr>
            <a:endParaRPr lang="en-US" sz="1350">
              <a:solidFill>
                <a:srgbClr val="3A3A3A"/>
              </a:solidFill>
              <a:latin typeface="Arial Narrow" pitchFamily="34" charset="0"/>
            </a:endParaRPr>
          </a:p>
        </p:txBody>
      </p:sp>
      <p:sp>
        <p:nvSpPr>
          <p:cNvPr id="2" name="textruta 1">
            <a:extLst>
              <a:ext uri="{FF2B5EF4-FFF2-40B4-BE49-F238E27FC236}">
                <a16:creationId xmlns:a16="http://schemas.microsoft.com/office/drawing/2014/main" id="{0F13E713-F2F0-CAB3-8D86-92265D7491B5}"/>
              </a:ext>
            </a:extLst>
          </p:cNvPr>
          <p:cNvSpPr txBox="1"/>
          <p:nvPr/>
        </p:nvSpPr>
        <p:spPr>
          <a:xfrm>
            <a:off x="1088418" y="757044"/>
            <a:ext cx="7262283" cy="807657"/>
          </a:xfrm>
          <a:prstGeom prst="rect">
            <a:avLst/>
          </a:prstGeom>
          <a:noFill/>
        </p:spPr>
        <p:txBody>
          <a:bodyPr wrap="square">
            <a:spAutoFit/>
          </a:bodyPr>
          <a:lstStyle/>
          <a:p>
            <a:pPr defTabSz="685800" eaLnBrk="0" fontAlgn="base" hangingPunct="0">
              <a:lnSpc>
                <a:spcPct val="83000"/>
              </a:lnSpc>
              <a:spcBef>
                <a:spcPct val="0"/>
              </a:spcBef>
              <a:spcAft>
                <a:spcPct val="0"/>
              </a:spcAft>
              <a:defRPr/>
            </a:pPr>
            <a:r>
              <a:rPr lang="sv-SE" sz="2800" b="1">
                <a:solidFill>
                  <a:srgbClr val="F4911E"/>
                </a:solidFill>
                <a:latin typeface="Arial" panose="020B0604020202020204" pitchFamily="34" charset="0"/>
                <a:cs typeface="Arial" panose="020B0604020202020204" pitchFamily="34" charset="0"/>
              </a:rPr>
              <a:t>Exempel på ersättningar som påverkas vid bruttolöneavdrag</a:t>
            </a:r>
            <a:endParaRPr lang="sv-SE" sz="2800" b="1" kern="0">
              <a:solidFill>
                <a:srgbClr val="F4911E"/>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08246323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7" name="Rectangle 3"/>
          <p:cNvSpPr>
            <a:spLocks noGrp="1" noChangeAspect="1" noChangeArrowheads="1"/>
          </p:cNvSpPr>
          <p:nvPr>
            <p:ph idx="1"/>
          </p:nvPr>
        </p:nvSpPr>
        <p:spPr>
          <a:xfrm>
            <a:off x="1705182" y="1923678"/>
            <a:ext cx="7053336" cy="2006805"/>
          </a:xfrm>
          <a:extLst>
            <a:ext uri="{909E8E84-426E-40DD-AFC4-6F175D3DCCD1}">
              <a14:hiddenFill xmlns:a14="http://schemas.microsoft.com/office/drawing/2010/main">
                <a:solidFill>
                  <a:schemeClr val="accent1">
                    <a:alpha val="74901"/>
                  </a:schemeClr>
                </a:solidFill>
              </a14:hiddenFill>
            </a:ext>
          </a:extLst>
        </p:spPr>
        <p:txBody>
          <a:bodyPr lIns="0" tIns="0" rIns="0" bIns="0">
            <a:noAutofit/>
          </a:bodyPr>
          <a:lstStyle/>
          <a:p>
            <a:pPr eaLnBrk="1" hangingPunct="1">
              <a:buFontTx/>
              <a:buNone/>
            </a:pPr>
            <a:r>
              <a:rPr lang="sv-SE" sz="1200" b="1">
                <a:latin typeface="+mn-lt"/>
              </a:rPr>
              <a:t>Insurance </a:t>
            </a:r>
            <a:r>
              <a:rPr lang="sv-SE" sz="1200" b="1" err="1">
                <a:latin typeface="+mn-lt"/>
              </a:rPr>
              <a:t>coverage</a:t>
            </a:r>
            <a:r>
              <a:rPr lang="sv-SE" sz="1200" b="1">
                <a:latin typeface="+mn-lt"/>
              </a:rPr>
              <a:t>			</a:t>
            </a:r>
            <a:r>
              <a:rPr lang="sv-SE" sz="1200">
                <a:latin typeface="+mn-lt"/>
              </a:rPr>
              <a:t>	</a:t>
            </a:r>
            <a:r>
              <a:rPr lang="sv-SE" sz="1200" b="1" err="1">
                <a:latin typeface="+mn-lt"/>
              </a:rPr>
              <a:t>Salary</a:t>
            </a:r>
            <a:r>
              <a:rPr lang="sv-SE" sz="1200" b="1">
                <a:latin typeface="+mn-lt"/>
              </a:rPr>
              <a:t> per </a:t>
            </a:r>
            <a:r>
              <a:rPr lang="sv-SE" sz="1200" b="1" err="1">
                <a:latin typeface="+mn-lt"/>
              </a:rPr>
              <a:t>month</a:t>
            </a:r>
            <a:endParaRPr lang="sv-SE" sz="1200" b="1">
              <a:latin typeface="+mn-lt"/>
            </a:endParaRPr>
          </a:p>
          <a:p>
            <a:pPr>
              <a:buNone/>
            </a:pPr>
            <a:r>
              <a:rPr lang="sv-SE" sz="1200">
                <a:latin typeface="+mn-lt"/>
              </a:rPr>
              <a:t>National public pension			8,07 </a:t>
            </a:r>
            <a:r>
              <a:rPr lang="sv-SE" sz="1200" err="1">
                <a:latin typeface="+mn-lt"/>
              </a:rPr>
              <a:t>ibb</a:t>
            </a:r>
            <a:r>
              <a:rPr lang="sv-SE" sz="1200">
                <a:latin typeface="+mn-lt"/>
              </a:rPr>
              <a:t>	(SEK 650 400/</a:t>
            </a:r>
            <a:r>
              <a:rPr lang="sv-SE" sz="1200" err="1">
                <a:latin typeface="+mn-lt"/>
              </a:rPr>
              <a:t>year</a:t>
            </a:r>
            <a:r>
              <a:rPr lang="sv-SE" sz="1200">
                <a:latin typeface="+mn-lt"/>
              </a:rPr>
              <a:t> eller SEK 54 200/</a:t>
            </a:r>
            <a:r>
              <a:rPr lang="sv-SE" sz="1200" err="1">
                <a:latin typeface="+mn-lt"/>
              </a:rPr>
              <a:t>month</a:t>
            </a:r>
            <a:r>
              <a:rPr lang="sv-SE" sz="1200">
                <a:latin typeface="+mn-lt"/>
              </a:rPr>
              <a:t>)</a:t>
            </a:r>
          </a:p>
          <a:p>
            <a:pPr eaLnBrk="1" hangingPunct="1">
              <a:buFontTx/>
              <a:buNone/>
            </a:pPr>
            <a:r>
              <a:rPr lang="sv-SE" sz="1200">
                <a:latin typeface="+mn-lt"/>
              </a:rPr>
              <a:t>National </a:t>
            </a:r>
            <a:r>
              <a:rPr lang="sv-SE" sz="1200" err="1">
                <a:latin typeface="+mn-lt"/>
              </a:rPr>
              <a:t>sickness</a:t>
            </a:r>
            <a:r>
              <a:rPr lang="sv-SE" sz="1200">
                <a:latin typeface="+mn-lt"/>
              </a:rPr>
              <a:t> benefit 			10 </a:t>
            </a:r>
            <a:r>
              <a:rPr lang="sv-SE" sz="1200" err="1">
                <a:latin typeface="+mn-lt"/>
              </a:rPr>
              <a:t>pbb</a:t>
            </a:r>
            <a:r>
              <a:rPr lang="sv-SE" sz="1200">
                <a:latin typeface="+mn-lt"/>
              </a:rPr>
              <a:t> 	(SEK 588 000/</a:t>
            </a:r>
            <a:r>
              <a:rPr lang="sv-SE" sz="1200" err="1">
                <a:latin typeface="+mn-lt"/>
              </a:rPr>
              <a:t>year</a:t>
            </a:r>
            <a:r>
              <a:rPr lang="sv-SE" sz="1200">
                <a:latin typeface="+mn-lt"/>
              </a:rPr>
              <a:t> eller SEK 49 000/</a:t>
            </a:r>
            <a:r>
              <a:rPr lang="sv-SE" sz="1200" err="1">
                <a:latin typeface="+mn-lt"/>
              </a:rPr>
              <a:t>month</a:t>
            </a:r>
            <a:r>
              <a:rPr lang="sv-SE" sz="1200">
                <a:latin typeface="+mn-lt"/>
              </a:rPr>
              <a:t>)</a:t>
            </a:r>
          </a:p>
          <a:p>
            <a:pPr>
              <a:buNone/>
            </a:pPr>
            <a:r>
              <a:rPr lang="sv-SE" sz="1200">
                <a:latin typeface="+mn-lt"/>
              </a:rPr>
              <a:t>National </a:t>
            </a:r>
            <a:r>
              <a:rPr lang="sv-SE" sz="1200" err="1">
                <a:latin typeface="+mn-lt"/>
              </a:rPr>
              <a:t>parental</a:t>
            </a:r>
            <a:r>
              <a:rPr lang="sv-SE" sz="1200">
                <a:latin typeface="+mn-lt"/>
              </a:rPr>
              <a:t> </a:t>
            </a:r>
            <a:r>
              <a:rPr lang="sv-SE" sz="1200" err="1">
                <a:latin typeface="+mn-lt"/>
              </a:rPr>
              <a:t>allowance</a:t>
            </a:r>
            <a:r>
              <a:rPr lang="sv-SE" sz="1200">
                <a:latin typeface="+mn-lt"/>
              </a:rPr>
              <a:t>			10 </a:t>
            </a:r>
            <a:r>
              <a:rPr lang="sv-SE" sz="1200" err="1">
                <a:latin typeface="+mn-lt"/>
              </a:rPr>
              <a:t>pbb</a:t>
            </a:r>
            <a:r>
              <a:rPr lang="sv-SE" sz="1200">
                <a:latin typeface="+mn-lt"/>
              </a:rPr>
              <a:t>	 	(SEK 588 000/</a:t>
            </a:r>
            <a:r>
              <a:rPr lang="sv-SE" sz="1200" err="1">
                <a:latin typeface="+mn-lt"/>
              </a:rPr>
              <a:t>year</a:t>
            </a:r>
            <a:r>
              <a:rPr lang="sv-SE" sz="1200">
                <a:latin typeface="+mn-lt"/>
              </a:rPr>
              <a:t> eller SEK 49 000/</a:t>
            </a:r>
            <a:r>
              <a:rPr lang="sv-SE" sz="1200" err="1">
                <a:latin typeface="+mn-lt"/>
              </a:rPr>
              <a:t>month</a:t>
            </a:r>
            <a:r>
              <a:rPr lang="sv-SE" sz="1200">
                <a:latin typeface="+mn-lt"/>
              </a:rPr>
              <a:t>)</a:t>
            </a:r>
          </a:p>
          <a:p>
            <a:pPr>
              <a:buNone/>
            </a:pPr>
            <a:r>
              <a:rPr lang="sv-SE" sz="1200">
                <a:latin typeface="+mn-lt"/>
              </a:rPr>
              <a:t>Sick </a:t>
            </a:r>
            <a:r>
              <a:rPr lang="sv-SE" sz="1200" err="1">
                <a:latin typeface="+mn-lt"/>
              </a:rPr>
              <a:t>pay</a:t>
            </a:r>
            <a:r>
              <a:rPr lang="sv-SE" sz="1200">
                <a:latin typeface="+mn-lt"/>
              </a:rPr>
              <a:t>					Always on salary </a:t>
            </a:r>
            <a:r>
              <a:rPr lang="sv-SE" sz="1200" err="1">
                <a:latin typeface="+mn-lt"/>
              </a:rPr>
              <a:t>after</a:t>
            </a:r>
            <a:r>
              <a:rPr lang="sv-SE" sz="1200">
                <a:latin typeface="+mn-lt"/>
              </a:rPr>
              <a:t> </a:t>
            </a:r>
            <a:r>
              <a:rPr lang="sv-SE" sz="1200" err="1">
                <a:latin typeface="+mn-lt"/>
              </a:rPr>
              <a:t>salary</a:t>
            </a:r>
            <a:r>
              <a:rPr lang="sv-SE" sz="1200">
                <a:latin typeface="+mn-lt"/>
              </a:rPr>
              <a:t> </a:t>
            </a:r>
            <a:r>
              <a:rPr lang="sv-SE" sz="1200" err="1">
                <a:latin typeface="+mn-lt"/>
              </a:rPr>
              <a:t>exchange</a:t>
            </a:r>
            <a:endParaRPr lang="sv-SE" sz="1200">
              <a:latin typeface="+mn-lt"/>
            </a:endParaRPr>
          </a:p>
          <a:p>
            <a:pPr>
              <a:buNone/>
            </a:pPr>
            <a:r>
              <a:rPr lang="sv-SE" sz="1200" err="1">
                <a:latin typeface="+mn-lt"/>
              </a:rPr>
              <a:t>Disability</a:t>
            </a:r>
            <a:r>
              <a:rPr lang="sv-SE" sz="1200">
                <a:latin typeface="+mn-lt"/>
              </a:rPr>
              <a:t> pension ITP 				Always on </a:t>
            </a:r>
            <a:r>
              <a:rPr lang="sv-SE" sz="1200" err="1">
                <a:latin typeface="+mn-lt"/>
              </a:rPr>
              <a:t>salary</a:t>
            </a:r>
            <a:r>
              <a:rPr lang="sv-SE" sz="1200">
                <a:latin typeface="+mn-lt"/>
              </a:rPr>
              <a:t> </a:t>
            </a:r>
            <a:r>
              <a:rPr lang="sv-SE" sz="1200" err="1">
                <a:latin typeface="+mn-lt"/>
              </a:rPr>
              <a:t>after</a:t>
            </a:r>
            <a:r>
              <a:rPr lang="sv-SE" sz="1200">
                <a:latin typeface="+mn-lt"/>
              </a:rPr>
              <a:t> </a:t>
            </a:r>
            <a:r>
              <a:rPr lang="sv-SE" sz="1200" err="1">
                <a:latin typeface="+mn-lt"/>
              </a:rPr>
              <a:t>salary</a:t>
            </a:r>
            <a:r>
              <a:rPr lang="sv-SE" sz="1200">
                <a:latin typeface="+mn-lt"/>
              </a:rPr>
              <a:t> </a:t>
            </a:r>
            <a:r>
              <a:rPr lang="sv-SE" sz="1200" err="1">
                <a:latin typeface="+mn-lt"/>
              </a:rPr>
              <a:t>exchange</a:t>
            </a:r>
            <a:endParaRPr lang="sv-SE" sz="1200">
              <a:latin typeface="+mn-lt"/>
            </a:endParaRPr>
          </a:p>
          <a:p>
            <a:pPr lvl="0">
              <a:buNone/>
            </a:pPr>
            <a:r>
              <a:rPr lang="sv-SE" sz="1200">
                <a:latin typeface="+mn-lt"/>
              </a:rPr>
              <a:t>Income </a:t>
            </a:r>
            <a:r>
              <a:rPr lang="sv-SE" sz="1200" err="1">
                <a:latin typeface="+mn-lt"/>
              </a:rPr>
              <a:t>insurance</a:t>
            </a:r>
            <a:r>
              <a:rPr lang="sv-SE" sz="1200">
                <a:latin typeface="+mn-lt"/>
              </a:rPr>
              <a:t>				Always on </a:t>
            </a:r>
            <a:r>
              <a:rPr lang="sv-SE" sz="1200" err="1">
                <a:latin typeface="+mn-lt"/>
              </a:rPr>
              <a:t>salary</a:t>
            </a:r>
            <a:r>
              <a:rPr lang="sv-SE" sz="1200">
                <a:latin typeface="+mn-lt"/>
              </a:rPr>
              <a:t> </a:t>
            </a:r>
            <a:r>
              <a:rPr lang="sv-SE" sz="1200" err="1">
                <a:latin typeface="+mn-lt"/>
              </a:rPr>
              <a:t>after</a:t>
            </a:r>
            <a:r>
              <a:rPr lang="sv-SE" sz="1200">
                <a:latin typeface="+mn-lt"/>
              </a:rPr>
              <a:t> </a:t>
            </a:r>
            <a:r>
              <a:rPr lang="sv-SE" sz="1200" err="1">
                <a:latin typeface="+mn-lt"/>
              </a:rPr>
              <a:t>salary</a:t>
            </a:r>
            <a:r>
              <a:rPr lang="sv-SE" sz="1200">
                <a:latin typeface="+mn-lt"/>
              </a:rPr>
              <a:t> </a:t>
            </a:r>
            <a:r>
              <a:rPr lang="sv-SE" sz="1200" err="1">
                <a:latin typeface="+mn-lt"/>
              </a:rPr>
              <a:t>exchange</a:t>
            </a:r>
            <a:endParaRPr lang="sv-SE" sz="1200">
              <a:latin typeface="+mn-lt"/>
            </a:endParaRPr>
          </a:p>
          <a:p>
            <a:pPr lvl="0">
              <a:buNone/>
            </a:pPr>
            <a:endParaRPr lang="sv-SE" sz="1200">
              <a:latin typeface="+mn-lt"/>
            </a:endParaRPr>
          </a:p>
        </p:txBody>
      </p:sp>
      <p:sp>
        <p:nvSpPr>
          <p:cNvPr id="195588" name="Rectangle 4"/>
          <p:cNvSpPr>
            <a:spLocks noChangeAspect="1" noChangeArrowheads="1"/>
          </p:cNvSpPr>
          <p:nvPr/>
        </p:nvSpPr>
        <p:spPr bwMode="auto">
          <a:xfrm>
            <a:off x="4163120" y="2141936"/>
            <a:ext cx="1754188" cy="232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35731" marR="0" lvl="0" indent="-135731" algn="l" defTabSz="457200" rtl="0" eaLnBrk="1" fontAlgn="auto" latinLnBrk="0" hangingPunct="1">
              <a:lnSpc>
                <a:spcPct val="100000"/>
              </a:lnSpc>
              <a:spcBef>
                <a:spcPct val="50000"/>
              </a:spcBef>
              <a:spcAft>
                <a:spcPts val="0"/>
              </a:spcAft>
              <a:buClrTx/>
              <a:buSzTx/>
              <a:buFontTx/>
              <a:buNone/>
              <a:tabLst/>
              <a:defRPr/>
            </a:pPr>
            <a:endParaRPr kumimoji="0" lang="en-US" sz="1350" b="0" i="0" u="none" strike="noStrike" kern="1200" cap="none" spc="0" normalizeH="0" baseline="0" noProof="0">
              <a:ln>
                <a:noFill/>
              </a:ln>
              <a:solidFill>
                <a:srgbClr val="3A3A3A"/>
              </a:solidFill>
              <a:effectLst/>
              <a:uLnTx/>
              <a:uFillTx/>
              <a:latin typeface="Arial Narrow" pitchFamily="34" charset="0"/>
              <a:ea typeface="+mn-ea"/>
              <a:cs typeface="+mn-cs"/>
            </a:endParaRPr>
          </a:p>
        </p:txBody>
      </p:sp>
      <p:sp>
        <p:nvSpPr>
          <p:cNvPr id="2" name="textruta 1">
            <a:extLst>
              <a:ext uri="{FF2B5EF4-FFF2-40B4-BE49-F238E27FC236}">
                <a16:creationId xmlns:a16="http://schemas.microsoft.com/office/drawing/2014/main" id="{0F13E713-F2F0-CAB3-8D86-92265D7491B5}"/>
              </a:ext>
            </a:extLst>
          </p:cNvPr>
          <p:cNvSpPr txBox="1"/>
          <p:nvPr/>
        </p:nvSpPr>
        <p:spPr>
          <a:xfrm>
            <a:off x="1590882" y="763022"/>
            <a:ext cx="7262283" cy="807657"/>
          </a:xfrm>
          <a:prstGeom prst="rect">
            <a:avLst/>
          </a:prstGeom>
          <a:noFill/>
        </p:spPr>
        <p:txBody>
          <a:bodyPr wrap="square">
            <a:spAutoFit/>
          </a:bodyPr>
          <a:lstStyle/>
          <a:p>
            <a:pPr marL="0" marR="0" lvl="0" indent="0" algn="l" defTabSz="457200" rtl="0" eaLnBrk="1" fontAlgn="base" latinLnBrk="0" hangingPunct="1">
              <a:lnSpc>
                <a:spcPct val="83000"/>
              </a:lnSpc>
              <a:spcBef>
                <a:spcPct val="0"/>
              </a:spcBef>
              <a:spcAft>
                <a:spcPct val="0"/>
              </a:spcAft>
              <a:buClrTx/>
              <a:buSzTx/>
              <a:buFontTx/>
              <a:buNone/>
              <a:tabLst/>
              <a:defRPr/>
            </a:pPr>
            <a:r>
              <a:rPr kumimoji="0" lang="en-US" sz="2800" b="1" i="0" u="none" strike="noStrike" kern="1200" cap="none" spc="0" normalizeH="0" baseline="0" noProof="0">
                <a:ln>
                  <a:noFill/>
                </a:ln>
                <a:solidFill>
                  <a:srgbClr val="F4911E"/>
                </a:solidFill>
                <a:effectLst/>
                <a:uLnTx/>
                <a:uFillTx/>
                <a:latin typeface="Helvetica" pitchFamily="2" charset="0"/>
                <a:ea typeface="Roboto" panose="02000000000000000000" pitchFamily="2" charset="0"/>
                <a:cs typeface="Arial"/>
              </a:rPr>
              <a:t>Examples of allowances affected by salary exchange</a:t>
            </a:r>
            <a:endParaRPr kumimoji="0" lang="sv-SE" sz="2800" b="1" i="0" u="none" strike="noStrike" kern="1200" cap="none" spc="0" normalizeH="0" baseline="0" noProof="0">
              <a:ln>
                <a:noFill/>
              </a:ln>
              <a:solidFill>
                <a:srgbClr val="F4911E"/>
              </a:solidFill>
              <a:effectLst/>
              <a:uLnTx/>
              <a:uFillTx/>
              <a:latin typeface="Helvetica" pitchFamily="2" charset="0"/>
              <a:ea typeface="Roboto" panose="02000000000000000000" pitchFamily="2" charset="0"/>
              <a:cs typeface="Arial"/>
            </a:endParaRPr>
          </a:p>
        </p:txBody>
      </p:sp>
    </p:spTree>
    <p:extLst>
      <p:ext uri="{BB962C8B-B14F-4D97-AF65-F5344CB8AC3E}">
        <p14:creationId xmlns:p14="http://schemas.microsoft.com/office/powerpoint/2010/main" val="133103577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B2CA313-A59F-8128-B78B-6114F5B33338}"/>
              </a:ext>
            </a:extLst>
          </p:cNvPr>
          <p:cNvSpPr>
            <a:spLocks noGrp="1"/>
          </p:cNvSpPr>
          <p:nvPr>
            <p:ph type="title"/>
          </p:nvPr>
        </p:nvSpPr>
        <p:spPr/>
        <p:txBody>
          <a:bodyPr/>
          <a:lstStyle/>
          <a:p>
            <a:pPr fontAlgn="base">
              <a:lnSpc>
                <a:spcPct val="83000"/>
              </a:lnSpc>
              <a:spcAft>
                <a:spcPct val="0"/>
              </a:spcAft>
              <a:defRPr/>
            </a:pPr>
            <a:r>
              <a:rPr lang="sv-SE"/>
              <a:t>Olika sätt att placera pensionen</a:t>
            </a:r>
          </a:p>
        </p:txBody>
      </p:sp>
      <p:sp>
        <p:nvSpPr>
          <p:cNvPr id="6" name="Rektangel med rundade hörn 67">
            <a:extLst>
              <a:ext uri="{FF2B5EF4-FFF2-40B4-BE49-F238E27FC236}">
                <a16:creationId xmlns:a16="http://schemas.microsoft.com/office/drawing/2014/main" id="{5C4B1946-1156-E934-B883-42455D7CD24E}"/>
              </a:ext>
            </a:extLst>
          </p:cNvPr>
          <p:cNvSpPr/>
          <p:nvPr/>
        </p:nvSpPr>
        <p:spPr>
          <a:xfrm>
            <a:off x="3659325" y="1950168"/>
            <a:ext cx="2046287" cy="1785937"/>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4">
            <a:extLst>
              <a:ext uri="{FF2B5EF4-FFF2-40B4-BE49-F238E27FC236}">
                <a16:creationId xmlns:a16="http://schemas.microsoft.com/office/drawing/2014/main" id="{B940A234-F043-6441-19DD-68A28415D33E}"/>
              </a:ext>
            </a:extLst>
          </p:cNvPr>
          <p:cNvGrpSpPr>
            <a:grpSpLocks/>
          </p:cNvGrpSpPr>
          <p:nvPr/>
        </p:nvGrpSpPr>
        <p:grpSpPr bwMode="auto">
          <a:xfrm>
            <a:off x="7395368" y="1952506"/>
            <a:ext cx="962025" cy="757238"/>
            <a:chOff x="2619" y="1678"/>
            <a:chExt cx="606" cy="477"/>
          </a:xfrm>
        </p:grpSpPr>
        <p:grpSp>
          <p:nvGrpSpPr>
            <p:cNvPr id="8" name="Group 5">
              <a:extLst>
                <a:ext uri="{FF2B5EF4-FFF2-40B4-BE49-F238E27FC236}">
                  <a16:creationId xmlns:a16="http://schemas.microsoft.com/office/drawing/2014/main" id="{A65544B6-5087-42D8-A940-FF007BBB7F56}"/>
                </a:ext>
              </a:extLst>
            </p:cNvPr>
            <p:cNvGrpSpPr>
              <a:grpSpLocks/>
            </p:cNvGrpSpPr>
            <p:nvPr/>
          </p:nvGrpSpPr>
          <p:grpSpPr bwMode="auto">
            <a:xfrm>
              <a:off x="2690" y="1745"/>
              <a:ext cx="429" cy="311"/>
              <a:chOff x="2690" y="1745"/>
              <a:chExt cx="429" cy="311"/>
            </a:xfrm>
          </p:grpSpPr>
          <p:sp>
            <p:nvSpPr>
              <p:cNvPr id="10" name="Rektangel 9">
                <a:extLst>
                  <a:ext uri="{FF2B5EF4-FFF2-40B4-BE49-F238E27FC236}">
                    <a16:creationId xmlns:a16="http://schemas.microsoft.com/office/drawing/2014/main" id="{5AE2BF14-5270-2FFD-F39B-75CC5FDBD0AD}"/>
                  </a:ext>
                </a:extLst>
              </p:cNvPr>
              <p:cNvSpPr/>
              <p:nvPr/>
            </p:nvSpPr>
            <p:spPr>
              <a:xfrm>
                <a:off x="3004" y="1925"/>
                <a:ext cx="115" cy="131"/>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ktangel 10">
                <a:extLst>
                  <a:ext uri="{FF2B5EF4-FFF2-40B4-BE49-F238E27FC236}">
                    <a16:creationId xmlns:a16="http://schemas.microsoft.com/office/drawing/2014/main" id="{38191BD9-5CA1-93AC-6AC7-80CF13D22968}"/>
                  </a:ext>
                </a:extLst>
              </p:cNvPr>
              <p:cNvSpPr/>
              <p:nvPr/>
            </p:nvSpPr>
            <p:spPr>
              <a:xfrm>
                <a:off x="2690" y="1911"/>
                <a:ext cx="116" cy="131"/>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0ADC901B-3FC9-8B2C-CB88-C08F147A8AAE}"/>
                  </a:ext>
                </a:extLst>
              </p:cNvPr>
              <p:cNvSpPr/>
              <p:nvPr/>
            </p:nvSpPr>
            <p:spPr>
              <a:xfrm>
                <a:off x="2864" y="1745"/>
                <a:ext cx="116"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Rektangel med rundade hörn 47">
              <a:extLst>
                <a:ext uri="{FF2B5EF4-FFF2-40B4-BE49-F238E27FC236}">
                  <a16:creationId xmlns:a16="http://schemas.microsoft.com/office/drawing/2014/main" id="{24B60341-898A-9E23-7D77-180941D6B87B}"/>
                </a:ext>
              </a:extLst>
            </p:cNvPr>
            <p:cNvSpPr/>
            <p:nvPr/>
          </p:nvSpPr>
          <p:spPr>
            <a:xfrm>
              <a:off x="2619" y="1678"/>
              <a:ext cx="606" cy="477"/>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0">
            <a:extLst>
              <a:ext uri="{FF2B5EF4-FFF2-40B4-BE49-F238E27FC236}">
                <a16:creationId xmlns:a16="http://schemas.microsoft.com/office/drawing/2014/main" id="{B7930F35-0C6E-6A3A-8169-0176EE5B30BF}"/>
              </a:ext>
            </a:extLst>
          </p:cNvPr>
          <p:cNvGrpSpPr>
            <a:grpSpLocks/>
          </p:cNvGrpSpPr>
          <p:nvPr/>
        </p:nvGrpSpPr>
        <p:grpSpPr bwMode="auto">
          <a:xfrm>
            <a:off x="7400130" y="2752606"/>
            <a:ext cx="962025" cy="744538"/>
            <a:chOff x="2622" y="2182"/>
            <a:chExt cx="606" cy="469"/>
          </a:xfrm>
        </p:grpSpPr>
        <p:grpSp>
          <p:nvGrpSpPr>
            <p:cNvPr id="14" name="Group 11">
              <a:extLst>
                <a:ext uri="{FF2B5EF4-FFF2-40B4-BE49-F238E27FC236}">
                  <a16:creationId xmlns:a16="http://schemas.microsoft.com/office/drawing/2014/main" id="{3BE93F78-1693-0679-CF24-C6199153D291}"/>
                </a:ext>
              </a:extLst>
            </p:cNvPr>
            <p:cNvGrpSpPr>
              <a:grpSpLocks/>
            </p:cNvGrpSpPr>
            <p:nvPr/>
          </p:nvGrpSpPr>
          <p:grpSpPr bwMode="auto">
            <a:xfrm>
              <a:off x="2699" y="2245"/>
              <a:ext cx="433" cy="310"/>
              <a:chOff x="2699" y="2245"/>
              <a:chExt cx="433" cy="310"/>
            </a:xfrm>
          </p:grpSpPr>
          <p:sp>
            <p:nvSpPr>
              <p:cNvPr id="16" name="Rektangel 15">
                <a:extLst>
                  <a:ext uri="{FF2B5EF4-FFF2-40B4-BE49-F238E27FC236}">
                    <a16:creationId xmlns:a16="http://schemas.microsoft.com/office/drawing/2014/main" id="{B13D5F91-C3FD-F270-7030-0D7CDA941A82}"/>
                  </a:ext>
                </a:extLst>
              </p:cNvPr>
              <p:cNvSpPr/>
              <p:nvPr/>
            </p:nvSpPr>
            <p:spPr>
              <a:xfrm>
                <a:off x="2699" y="2424"/>
                <a:ext cx="115" cy="131"/>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ktangel 16">
                <a:extLst>
                  <a:ext uri="{FF2B5EF4-FFF2-40B4-BE49-F238E27FC236}">
                    <a16:creationId xmlns:a16="http://schemas.microsoft.com/office/drawing/2014/main" id="{777140DF-26C9-D487-06B6-3EC689262E24}"/>
                  </a:ext>
                </a:extLst>
              </p:cNvPr>
              <p:cNvSpPr/>
              <p:nvPr/>
            </p:nvSpPr>
            <p:spPr>
              <a:xfrm>
                <a:off x="2839" y="2245"/>
                <a:ext cx="115" cy="132"/>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ktangel 17">
                <a:extLst>
                  <a:ext uri="{FF2B5EF4-FFF2-40B4-BE49-F238E27FC236}">
                    <a16:creationId xmlns:a16="http://schemas.microsoft.com/office/drawing/2014/main" id="{7CC642A0-1362-FBDB-A378-53B00BE9A749}"/>
                  </a:ext>
                </a:extLst>
              </p:cNvPr>
              <p:cNvSpPr/>
              <p:nvPr/>
            </p:nvSpPr>
            <p:spPr>
              <a:xfrm>
                <a:off x="3017" y="2369"/>
                <a:ext cx="115" cy="131"/>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ktangel med rundade hörn 48">
              <a:extLst>
                <a:ext uri="{FF2B5EF4-FFF2-40B4-BE49-F238E27FC236}">
                  <a16:creationId xmlns:a16="http://schemas.microsoft.com/office/drawing/2014/main" id="{BDB2C21C-BE08-50A4-DDA2-683C3D6E700A}"/>
                </a:ext>
              </a:extLst>
            </p:cNvPr>
            <p:cNvSpPr/>
            <p:nvPr/>
          </p:nvSpPr>
          <p:spPr>
            <a:xfrm>
              <a:off x="2622" y="2182"/>
              <a:ext cx="606" cy="469"/>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6">
            <a:extLst>
              <a:ext uri="{FF2B5EF4-FFF2-40B4-BE49-F238E27FC236}">
                <a16:creationId xmlns:a16="http://schemas.microsoft.com/office/drawing/2014/main" id="{D25A08A0-DA9C-558F-2BCE-F5500A5F0A48}"/>
              </a:ext>
            </a:extLst>
          </p:cNvPr>
          <p:cNvGrpSpPr>
            <a:grpSpLocks/>
          </p:cNvGrpSpPr>
          <p:nvPr/>
        </p:nvGrpSpPr>
        <p:grpSpPr bwMode="auto">
          <a:xfrm>
            <a:off x="6755605" y="1955681"/>
            <a:ext cx="582613" cy="1568450"/>
            <a:chOff x="2216" y="1680"/>
            <a:chExt cx="367" cy="988"/>
          </a:xfrm>
        </p:grpSpPr>
        <p:sp>
          <p:nvSpPr>
            <p:cNvPr id="20" name="Rektangel med rundade hörn 37">
              <a:extLst>
                <a:ext uri="{FF2B5EF4-FFF2-40B4-BE49-F238E27FC236}">
                  <a16:creationId xmlns:a16="http://schemas.microsoft.com/office/drawing/2014/main" id="{033AB21C-B3E3-95D7-FCC6-612D78FBFE68}"/>
                </a:ext>
              </a:extLst>
            </p:cNvPr>
            <p:cNvSpPr/>
            <p:nvPr/>
          </p:nvSpPr>
          <p:spPr>
            <a:xfrm>
              <a:off x="2216" y="1680"/>
              <a:ext cx="367" cy="988"/>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18">
              <a:extLst>
                <a:ext uri="{FF2B5EF4-FFF2-40B4-BE49-F238E27FC236}">
                  <a16:creationId xmlns:a16="http://schemas.microsoft.com/office/drawing/2014/main" id="{5EA9CFFF-F3DC-C7EA-95EF-6067223BBCE4}"/>
                </a:ext>
              </a:extLst>
            </p:cNvPr>
            <p:cNvGrpSpPr>
              <a:grpSpLocks/>
            </p:cNvGrpSpPr>
            <p:nvPr/>
          </p:nvGrpSpPr>
          <p:grpSpPr bwMode="auto">
            <a:xfrm>
              <a:off x="2282" y="1782"/>
              <a:ext cx="266" cy="787"/>
              <a:chOff x="2282" y="1782"/>
              <a:chExt cx="266" cy="787"/>
            </a:xfrm>
          </p:grpSpPr>
          <p:sp>
            <p:nvSpPr>
              <p:cNvPr id="22" name="Rektangel 21">
                <a:extLst>
                  <a:ext uri="{FF2B5EF4-FFF2-40B4-BE49-F238E27FC236}">
                    <a16:creationId xmlns:a16="http://schemas.microsoft.com/office/drawing/2014/main" id="{E589DFCF-2B2C-6A1D-FE06-65F7B565F304}"/>
                  </a:ext>
                </a:extLst>
              </p:cNvPr>
              <p:cNvSpPr/>
              <p:nvPr/>
            </p:nvSpPr>
            <p:spPr>
              <a:xfrm>
                <a:off x="2394" y="2075"/>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ktangel 22">
                <a:extLst>
                  <a:ext uri="{FF2B5EF4-FFF2-40B4-BE49-F238E27FC236}">
                    <a16:creationId xmlns:a16="http://schemas.microsoft.com/office/drawing/2014/main" id="{F41420C0-F769-6904-D846-604F09AE20E0}"/>
                  </a:ext>
                </a:extLst>
              </p:cNvPr>
              <p:cNvSpPr/>
              <p:nvPr/>
            </p:nvSpPr>
            <p:spPr>
              <a:xfrm>
                <a:off x="2359" y="1782"/>
                <a:ext cx="115" cy="131"/>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ktangel 23">
                <a:extLst>
                  <a:ext uri="{FF2B5EF4-FFF2-40B4-BE49-F238E27FC236}">
                    <a16:creationId xmlns:a16="http://schemas.microsoft.com/office/drawing/2014/main" id="{2DEC48D7-D257-4BB1-637D-D8129AF0AFD4}"/>
                  </a:ext>
                </a:extLst>
              </p:cNvPr>
              <p:cNvSpPr/>
              <p:nvPr/>
            </p:nvSpPr>
            <p:spPr>
              <a:xfrm>
                <a:off x="2433" y="2437"/>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ktangel 24">
                <a:extLst>
                  <a:ext uri="{FF2B5EF4-FFF2-40B4-BE49-F238E27FC236}">
                    <a16:creationId xmlns:a16="http://schemas.microsoft.com/office/drawing/2014/main" id="{2204F68C-8582-8708-A6BB-1CBBBA692DC4}"/>
                  </a:ext>
                </a:extLst>
              </p:cNvPr>
              <p:cNvSpPr/>
              <p:nvPr/>
            </p:nvSpPr>
            <p:spPr>
              <a:xfrm>
                <a:off x="2282" y="2237"/>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6" name="Rektangel med rundade hörn 36">
            <a:extLst>
              <a:ext uri="{FF2B5EF4-FFF2-40B4-BE49-F238E27FC236}">
                <a16:creationId xmlns:a16="http://schemas.microsoft.com/office/drawing/2014/main" id="{E95AEC95-A46D-AF51-EBDD-A8B254F5251F}"/>
              </a:ext>
            </a:extLst>
          </p:cNvPr>
          <p:cNvSpPr/>
          <p:nvPr/>
        </p:nvSpPr>
        <p:spPr>
          <a:xfrm>
            <a:off x="913607" y="1965206"/>
            <a:ext cx="1601788" cy="1566863"/>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24">
            <a:extLst>
              <a:ext uri="{FF2B5EF4-FFF2-40B4-BE49-F238E27FC236}">
                <a16:creationId xmlns:a16="http://schemas.microsoft.com/office/drawing/2014/main" id="{40ADFDC0-4B82-A77A-2E42-F6EEAF992F50}"/>
              </a:ext>
            </a:extLst>
          </p:cNvPr>
          <p:cNvGrpSpPr>
            <a:grpSpLocks/>
          </p:cNvGrpSpPr>
          <p:nvPr/>
        </p:nvGrpSpPr>
        <p:grpSpPr bwMode="auto">
          <a:xfrm>
            <a:off x="1027907" y="2069983"/>
            <a:ext cx="1312863" cy="1219200"/>
            <a:chOff x="452" y="1798"/>
            <a:chExt cx="827" cy="768"/>
          </a:xfrm>
        </p:grpSpPr>
        <p:sp>
          <p:nvSpPr>
            <p:cNvPr id="28" name="Rektangel 27">
              <a:extLst>
                <a:ext uri="{FF2B5EF4-FFF2-40B4-BE49-F238E27FC236}">
                  <a16:creationId xmlns:a16="http://schemas.microsoft.com/office/drawing/2014/main" id="{03D00D97-3B62-4E72-5E11-3C39AC71131C}"/>
                </a:ext>
              </a:extLst>
            </p:cNvPr>
            <p:cNvSpPr/>
            <p:nvPr/>
          </p:nvSpPr>
          <p:spPr>
            <a:xfrm>
              <a:off x="557" y="1811"/>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ktangel 28">
              <a:extLst>
                <a:ext uri="{FF2B5EF4-FFF2-40B4-BE49-F238E27FC236}">
                  <a16:creationId xmlns:a16="http://schemas.microsoft.com/office/drawing/2014/main" id="{C84AE526-7CE8-38F4-5738-BBD8F0E9CED8}"/>
                </a:ext>
              </a:extLst>
            </p:cNvPr>
            <p:cNvSpPr/>
            <p:nvPr/>
          </p:nvSpPr>
          <p:spPr>
            <a:xfrm>
              <a:off x="809" y="1914"/>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ktangel 29">
              <a:extLst>
                <a:ext uri="{FF2B5EF4-FFF2-40B4-BE49-F238E27FC236}">
                  <a16:creationId xmlns:a16="http://schemas.microsoft.com/office/drawing/2014/main" id="{97282847-4D68-E120-CFA9-60D89C22296F}"/>
                </a:ext>
              </a:extLst>
            </p:cNvPr>
            <p:cNvSpPr/>
            <p:nvPr/>
          </p:nvSpPr>
          <p:spPr>
            <a:xfrm>
              <a:off x="1022" y="1798"/>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ktangel 30">
              <a:extLst>
                <a:ext uri="{FF2B5EF4-FFF2-40B4-BE49-F238E27FC236}">
                  <a16:creationId xmlns:a16="http://schemas.microsoft.com/office/drawing/2014/main" id="{21EC3404-83F6-A9D2-4DA9-DA8F96EFFF2C}"/>
                </a:ext>
              </a:extLst>
            </p:cNvPr>
            <p:cNvSpPr/>
            <p:nvPr/>
          </p:nvSpPr>
          <p:spPr>
            <a:xfrm>
              <a:off x="943" y="2196"/>
              <a:ext cx="115" cy="131"/>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ktangel 31">
              <a:extLst>
                <a:ext uri="{FF2B5EF4-FFF2-40B4-BE49-F238E27FC236}">
                  <a16:creationId xmlns:a16="http://schemas.microsoft.com/office/drawing/2014/main" id="{6235F749-85A0-4E18-0D97-BBA75C553F58}"/>
                </a:ext>
              </a:extLst>
            </p:cNvPr>
            <p:cNvSpPr/>
            <p:nvPr/>
          </p:nvSpPr>
          <p:spPr>
            <a:xfrm>
              <a:off x="867" y="2422"/>
              <a:ext cx="115" cy="132"/>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ktangel 32">
              <a:extLst>
                <a:ext uri="{FF2B5EF4-FFF2-40B4-BE49-F238E27FC236}">
                  <a16:creationId xmlns:a16="http://schemas.microsoft.com/office/drawing/2014/main" id="{3601842B-2F1C-09F7-7908-9772ECE134F3}"/>
                </a:ext>
              </a:extLst>
            </p:cNvPr>
            <p:cNvSpPr/>
            <p:nvPr/>
          </p:nvSpPr>
          <p:spPr>
            <a:xfrm>
              <a:off x="1164" y="2393"/>
              <a:ext cx="115" cy="132"/>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ktangel 33">
              <a:extLst>
                <a:ext uri="{FF2B5EF4-FFF2-40B4-BE49-F238E27FC236}">
                  <a16:creationId xmlns:a16="http://schemas.microsoft.com/office/drawing/2014/main" id="{2DB9D129-AFD8-8197-B267-00799437C3D5}"/>
                </a:ext>
              </a:extLst>
            </p:cNvPr>
            <p:cNvSpPr/>
            <p:nvPr/>
          </p:nvSpPr>
          <p:spPr>
            <a:xfrm>
              <a:off x="659" y="2101"/>
              <a:ext cx="115" cy="131"/>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ktangel 34">
              <a:extLst>
                <a:ext uri="{FF2B5EF4-FFF2-40B4-BE49-F238E27FC236}">
                  <a16:creationId xmlns:a16="http://schemas.microsoft.com/office/drawing/2014/main" id="{1418B864-2D3A-9370-9BD6-AD5588E08C61}"/>
                </a:ext>
              </a:extLst>
            </p:cNvPr>
            <p:cNvSpPr/>
            <p:nvPr/>
          </p:nvSpPr>
          <p:spPr>
            <a:xfrm>
              <a:off x="1124" y="1994"/>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ktangel 35">
              <a:extLst>
                <a:ext uri="{FF2B5EF4-FFF2-40B4-BE49-F238E27FC236}">
                  <a16:creationId xmlns:a16="http://schemas.microsoft.com/office/drawing/2014/main" id="{BD0A686D-89E4-CD75-F945-F697B0824C55}"/>
                </a:ext>
              </a:extLst>
            </p:cNvPr>
            <p:cNvSpPr/>
            <p:nvPr/>
          </p:nvSpPr>
          <p:spPr>
            <a:xfrm>
              <a:off x="603" y="2435"/>
              <a:ext cx="115" cy="131"/>
            </a:xfrm>
            <a:prstGeom prst="rect">
              <a:avLst/>
            </a:prstGeom>
            <a:solidFill>
              <a:srgbClr val="F4911E"/>
            </a:solid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ktangel 36">
              <a:extLst>
                <a:ext uri="{FF2B5EF4-FFF2-40B4-BE49-F238E27FC236}">
                  <a16:creationId xmlns:a16="http://schemas.microsoft.com/office/drawing/2014/main" id="{CC352E98-E0F3-A6B7-A835-C98E1096AC32}"/>
                </a:ext>
              </a:extLst>
            </p:cNvPr>
            <p:cNvSpPr/>
            <p:nvPr/>
          </p:nvSpPr>
          <p:spPr>
            <a:xfrm>
              <a:off x="452" y="2234"/>
              <a:ext cx="115" cy="132"/>
            </a:xfrm>
            <a:prstGeom prst="rect">
              <a:avLst/>
            </a:prstGeom>
            <a:solidFill>
              <a:schemeClr val="accent6">
                <a:lumMod val="60000"/>
                <a:lumOff val="40000"/>
              </a:schemeClr>
            </a:solid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 name="Group 35">
            <a:extLst>
              <a:ext uri="{FF2B5EF4-FFF2-40B4-BE49-F238E27FC236}">
                <a16:creationId xmlns:a16="http://schemas.microsoft.com/office/drawing/2014/main" id="{4B27B623-4FF6-003A-4DB4-9D44FFC50AAF}"/>
              </a:ext>
            </a:extLst>
          </p:cNvPr>
          <p:cNvGrpSpPr>
            <a:grpSpLocks/>
          </p:cNvGrpSpPr>
          <p:nvPr/>
        </p:nvGrpSpPr>
        <p:grpSpPr bwMode="auto">
          <a:xfrm>
            <a:off x="3891100" y="2032718"/>
            <a:ext cx="1641475" cy="1589087"/>
            <a:chOff x="4141" y="1713"/>
            <a:chExt cx="1034" cy="1001"/>
          </a:xfrm>
        </p:grpSpPr>
        <p:sp>
          <p:nvSpPr>
            <p:cNvPr id="39" name="Rektangel med rundade hörn 49">
              <a:extLst>
                <a:ext uri="{FF2B5EF4-FFF2-40B4-BE49-F238E27FC236}">
                  <a16:creationId xmlns:a16="http://schemas.microsoft.com/office/drawing/2014/main" id="{16654331-41D7-D872-0923-7DE93DC09101}"/>
                </a:ext>
              </a:extLst>
            </p:cNvPr>
            <p:cNvSpPr/>
            <p:nvPr/>
          </p:nvSpPr>
          <p:spPr>
            <a:xfrm>
              <a:off x="4141" y="1716"/>
              <a:ext cx="367" cy="987"/>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ktangel med rundade hörn 59">
              <a:extLst>
                <a:ext uri="{FF2B5EF4-FFF2-40B4-BE49-F238E27FC236}">
                  <a16:creationId xmlns:a16="http://schemas.microsoft.com/office/drawing/2014/main" id="{9C38ADB3-2D6E-CBF4-A55D-53AF7A73AA05}"/>
                </a:ext>
              </a:extLst>
            </p:cNvPr>
            <p:cNvSpPr/>
            <p:nvPr/>
          </p:nvSpPr>
          <p:spPr>
            <a:xfrm>
              <a:off x="4566" y="1713"/>
              <a:ext cx="606" cy="477"/>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ktangel med rundade hörn 60">
              <a:extLst>
                <a:ext uri="{FF2B5EF4-FFF2-40B4-BE49-F238E27FC236}">
                  <a16:creationId xmlns:a16="http://schemas.microsoft.com/office/drawing/2014/main" id="{71E4E021-7EF9-073B-BD38-A1CADC1C4755}"/>
                </a:ext>
              </a:extLst>
            </p:cNvPr>
            <p:cNvSpPr/>
            <p:nvPr/>
          </p:nvSpPr>
          <p:spPr>
            <a:xfrm>
              <a:off x="4569" y="2245"/>
              <a:ext cx="606" cy="469"/>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ktangel 41">
              <a:extLst>
                <a:ext uri="{FF2B5EF4-FFF2-40B4-BE49-F238E27FC236}">
                  <a16:creationId xmlns:a16="http://schemas.microsoft.com/office/drawing/2014/main" id="{37EF5B65-5209-90B4-9250-C7EAE76674AB}"/>
                </a:ext>
              </a:extLst>
            </p:cNvPr>
            <p:cNvSpPr/>
            <p:nvPr/>
          </p:nvSpPr>
          <p:spPr>
            <a:xfrm>
              <a:off x="4313" y="2027"/>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ktangel 42">
              <a:extLst>
                <a:ext uri="{FF2B5EF4-FFF2-40B4-BE49-F238E27FC236}">
                  <a16:creationId xmlns:a16="http://schemas.microsoft.com/office/drawing/2014/main" id="{428D78A4-4C4A-C470-56D0-E67EAC8947DC}"/>
                </a:ext>
              </a:extLst>
            </p:cNvPr>
            <p:cNvSpPr/>
            <p:nvPr/>
          </p:nvSpPr>
          <p:spPr>
            <a:xfrm>
              <a:off x="4648" y="2463"/>
              <a:ext cx="115" cy="132"/>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ktangel 43">
              <a:extLst>
                <a:ext uri="{FF2B5EF4-FFF2-40B4-BE49-F238E27FC236}">
                  <a16:creationId xmlns:a16="http://schemas.microsoft.com/office/drawing/2014/main" id="{AB5B7E6B-06D1-DD3D-24CB-2FFFAF2FF94D}"/>
                </a:ext>
              </a:extLst>
            </p:cNvPr>
            <p:cNvSpPr/>
            <p:nvPr/>
          </p:nvSpPr>
          <p:spPr>
            <a:xfrm>
              <a:off x="4811" y="2300"/>
              <a:ext cx="115" cy="132"/>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ktangel 44">
              <a:extLst>
                <a:ext uri="{FF2B5EF4-FFF2-40B4-BE49-F238E27FC236}">
                  <a16:creationId xmlns:a16="http://schemas.microsoft.com/office/drawing/2014/main" id="{B0FE5214-0F7B-1823-D182-06F8196F6370}"/>
                </a:ext>
              </a:extLst>
            </p:cNvPr>
            <p:cNvSpPr/>
            <p:nvPr/>
          </p:nvSpPr>
          <p:spPr>
            <a:xfrm>
              <a:off x="4956" y="1976"/>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ktangel 45">
              <a:extLst>
                <a:ext uri="{FF2B5EF4-FFF2-40B4-BE49-F238E27FC236}">
                  <a16:creationId xmlns:a16="http://schemas.microsoft.com/office/drawing/2014/main" id="{5E791EE0-FF45-E960-0209-23EC1721BFA2}"/>
                </a:ext>
              </a:extLst>
            </p:cNvPr>
            <p:cNvSpPr/>
            <p:nvPr/>
          </p:nvSpPr>
          <p:spPr>
            <a:xfrm>
              <a:off x="4619" y="1902"/>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ktangel 46">
              <a:extLst>
                <a:ext uri="{FF2B5EF4-FFF2-40B4-BE49-F238E27FC236}">
                  <a16:creationId xmlns:a16="http://schemas.microsoft.com/office/drawing/2014/main" id="{7881F9EB-7BDC-2D00-E3FA-F7F16CEF0399}"/>
                </a:ext>
              </a:extLst>
            </p:cNvPr>
            <p:cNvSpPr/>
            <p:nvPr/>
          </p:nvSpPr>
          <p:spPr>
            <a:xfrm>
              <a:off x="4287" y="1774"/>
              <a:ext cx="115" cy="131"/>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ktangel 47">
              <a:extLst>
                <a:ext uri="{FF2B5EF4-FFF2-40B4-BE49-F238E27FC236}">
                  <a16:creationId xmlns:a16="http://schemas.microsoft.com/office/drawing/2014/main" id="{A18464C0-0B79-5460-F542-C8A619D596D6}"/>
                </a:ext>
              </a:extLst>
            </p:cNvPr>
            <p:cNvSpPr/>
            <p:nvPr/>
          </p:nvSpPr>
          <p:spPr>
            <a:xfrm>
              <a:off x="4833" y="1793"/>
              <a:ext cx="115" cy="131"/>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ktangel 48">
              <a:extLst>
                <a:ext uri="{FF2B5EF4-FFF2-40B4-BE49-F238E27FC236}">
                  <a16:creationId xmlns:a16="http://schemas.microsoft.com/office/drawing/2014/main" id="{1038125F-1FE2-077C-422B-F91A8D379D33}"/>
                </a:ext>
              </a:extLst>
            </p:cNvPr>
            <p:cNvSpPr/>
            <p:nvPr/>
          </p:nvSpPr>
          <p:spPr>
            <a:xfrm>
              <a:off x="4957" y="2476"/>
              <a:ext cx="115" cy="131"/>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ktangel 49">
              <a:extLst>
                <a:ext uri="{FF2B5EF4-FFF2-40B4-BE49-F238E27FC236}">
                  <a16:creationId xmlns:a16="http://schemas.microsoft.com/office/drawing/2014/main" id="{9AD5CE03-2892-9AC2-3A62-36040E4A553B}"/>
                </a:ext>
              </a:extLst>
            </p:cNvPr>
            <p:cNvSpPr/>
            <p:nvPr/>
          </p:nvSpPr>
          <p:spPr>
            <a:xfrm>
              <a:off x="4361" y="2429"/>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ktangel 50">
              <a:extLst>
                <a:ext uri="{FF2B5EF4-FFF2-40B4-BE49-F238E27FC236}">
                  <a16:creationId xmlns:a16="http://schemas.microsoft.com/office/drawing/2014/main" id="{47297306-9432-88F2-9EA4-1CF7AC2E9E3B}"/>
                </a:ext>
              </a:extLst>
            </p:cNvPr>
            <p:cNvSpPr/>
            <p:nvPr/>
          </p:nvSpPr>
          <p:spPr>
            <a:xfrm>
              <a:off x="4210" y="2229"/>
              <a:ext cx="115" cy="131"/>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2" name="Text Box 49">
            <a:extLst>
              <a:ext uri="{FF2B5EF4-FFF2-40B4-BE49-F238E27FC236}">
                <a16:creationId xmlns:a16="http://schemas.microsoft.com/office/drawing/2014/main" id="{3A0545FD-1517-1D40-5F7B-0F7793AADBAA}"/>
              </a:ext>
            </a:extLst>
          </p:cNvPr>
          <p:cNvSpPr txBox="1">
            <a:spLocks noChangeArrowheads="1"/>
          </p:cNvSpPr>
          <p:nvPr/>
        </p:nvSpPr>
        <p:spPr bwMode="auto">
          <a:xfrm>
            <a:off x="667545" y="1565156"/>
            <a:ext cx="2054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altLang="sv-SE" sz="1600" b="1" i="0" u="none" strike="noStrike" kern="1200" cap="none" spc="0" normalizeH="0" baseline="0" noProof="0">
                <a:ln>
                  <a:noFill/>
                </a:ln>
                <a:solidFill>
                  <a:prstClr val="black"/>
                </a:solidFill>
                <a:effectLst/>
                <a:uLnTx/>
                <a:uFillTx/>
                <a:latin typeface="Helvetica Light"/>
                <a:ea typeface="+mn-ea"/>
                <a:cs typeface="+mn-cs"/>
              </a:rPr>
              <a:t>Traditionell försäkring</a:t>
            </a:r>
          </a:p>
        </p:txBody>
      </p:sp>
      <p:sp>
        <p:nvSpPr>
          <p:cNvPr id="53" name="Text Box 50">
            <a:extLst>
              <a:ext uri="{FF2B5EF4-FFF2-40B4-BE49-F238E27FC236}">
                <a16:creationId xmlns:a16="http://schemas.microsoft.com/office/drawing/2014/main" id="{3B413B7A-F988-9B9C-228A-45DB45F7CBBF}"/>
              </a:ext>
            </a:extLst>
          </p:cNvPr>
          <p:cNvSpPr txBox="1">
            <a:spLocks noChangeArrowheads="1"/>
          </p:cNvSpPr>
          <p:nvPr/>
        </p:nvSpPr>
        <p:spPr bwMode="auto">
          <a:xfrm>
            <a:off x="6671551" y="1565156"/>
            <a:ext cx="17556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altLang="sv-SE" sz="1600" b="1" i="0" u="none" strike="noStrike" kern="1200" cap="none" spc="0" normalizeH="0" baseline="0" noProof="0">
                <a:ln>
                  <a:noFill/>
                </a:ln>
                <a:solidFill>
                  <a:prstClr val="black"/>
                </a:solidFill>
                <a:effectLst/>
                <a:uLnTx/>
                <a:uFillTx/>
                <a:latin typeface="Helvetica Light"/>
                <a:ea typeface="+mn-ea"/>
                <a:cs typeface="+mn-cs"/>
              </a:rPr>
              <a:t>Eget val av fonder</a:t>
            </a:r>
          </a:p>
        </p:txBody>
      </p:sp>
      <p:sp>
        <p:nvSpPr>
          <p:cNvPr id="54" name="Text Box 51">
            <a:extLst>
              <a:ext uri="{FF2B5EF4-FFF2-40B4-BE49-F238E27FC236}">
                <a16:creationId xmlns:a16="http://schemas.microsoft.com/office/drawing/2014/main" id="{ACA60B6C-ED5E-887F-A847-5E0D817E1DDE}"/>
              </a:ext>
            </a:extLst>
          </p:cNvPr>
          <p:cNvSpPr txBox="1">
            <a:spLocks noChangeArrowheads="1"/>
          </p:cNvSpPr>
          <p:nvPr/>
        </p:nvSpPr>
        <p:spPr bwMode="auto">
          <a:xfrm>
            <a:off x="3709542" y="1571325"/>
            <a:ext cx="19458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altLang="sv-SE" sz="1600" b="1" i="0" u="none" strike="noStrike" kern="1200" cap="none" spc="0" normalizeH="0" baseline="0" noProof="0">
                <a:ln>
                  <a:noFill/>
                </a:ln>
                <a:solidFill>
                  <a:prstClr val="black"/>
                </a:solidFill>
                <a:effectLst/>
                <a:uLnTx/>
                <a:uFillTx/>
                <a:latin typeface="Helvetica Light"/>
                <a:ea typeface="+mn-ea"/>
                <a:cs typeface="+mn-cs"/>
              </a:rPr>
              <a:t>Fond - Entrélösning </a:t>
            </a:r>
          </a:p>
        </p:txBody>
      </p:sp>
      <p:sp>
        <p:nvSpPr>
          <p:cNvPr id="55" name="Text Box 52">
            <a:extLst>
              <a:ext uri="{FF2B5EF4-FFF2-40B4-BE49-F238E27FC236}">
                <a16:creationId xmlns:a16="http://schemas.microsoft.com/office/drawing/2014/main" id="{77A5D86C-EFBD-1B65-4D0D-0F601D2E19D9}"/>
              </a:ext>
            </a:extLst>
          </p:cNvPr>
          <p:cNvSpPr txBox="1">
            <a:spLocks noChangeArrowheads="1"/>
          </p:cNvSpPr>
          <p:nvPr/>
        </p:nvSpPr>
        <p:spPr bwMode="auto">
          <a:xfrm>
            <a:off x="478768" y="3932662"/>
            <a:ext cx="2233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1400" b="0" i="0" u="none" strike="noStrike" kern="1200" cap="none" spc="0" normalizeH="0" baseline="0" noProof="0">
                <a:ln>
                  <a:noFill/>
                </a:ln>
                <a:solidFill>
                  <a:prstClr val="black"/>
                </a:solidFill>
                <a:effectLst/>
                <a:uLnTx/>
                <a:uFillTx/>
                <a:latin typeface="Helvetica Light"/>
                <a:ea typeface="+mn-ea"/>
                <a:cs typeface="+mn-cs"/>
              </a:rPr>
              <a:t>- Pensionsbolaget placerar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1400" b="0" i="0" u="none" strike="noStrike" kern="1200" cap="none" spc="0" normalizeH="0" baseline="0" noProof="0">
                <a:ln>
                  <a:noFill/>
                </a:ln>
                <a:solidFill>
                  <a:prstClr val="black"/>
                </a:solidFill>
                <a:effectLst/>
                <a:uLnTx/>
                <a:uFillTx/>
                <a:latin typeface="Helvetica Light"/>
                <a:ea typeface="+mn-ea"/>
                <a:cs typeface="+mn-cs"/>
              </a:rPr>
              <a:t>- Garanti av något slag</a:t>
            </a:r>
          </a:p>
        </p:txBody>
      </p:sp>
      <p:sp>
        <p:nvSpPr>
          <p:cNvPr id="56" name="Text Box 53">
            <a:extLst>
              <a:ext uri="{FF2B5EF4-FFF2-40B4-BE49-F238E27FC236}">
                <a16:creationId xmlns:a16="http://schemas.microsoft.com/office/drawing/2014/main" id="{3429C5DA-260D-3D5D-CA97-A81DED76F7F9}"/>
              </a:ext>
            </a:extLst>
          </p:cNvPr>
          <p:cNvSpPr txBox="1">
            <a:spLocks noChangeArrowheads="1"/>
          </p:cNvSpPr>
          <p:nvPr/>
        </p:nvSpPr>
        <p:spPr bwMode="auto">
          <a:xfrm>
            <a:off x="6512762" y="3911366"/>
            <a:ext cx="23164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1400" b="0" i="0" u="none" strike="noStrike" kern="1200" cap="none" spc="0" normalizeH="0" baseline="0" noProof="0">
                <a:ln>
                  <a:noFill/>
                </a:ln>
                <a:solidFill>
                  <a:prstClr val="black"/>
                </a:solidFill>
                <a:effectLst/>
                <a:uLnTx/>
                <a:uFillTx/>
                <a:latin typeface="Helvetica Light"/>
                <a:ea typeface="+mn-ea"/>
                <a:cs typeface="+mn-cs"/>
              </a:rPr>
              <a:t>- Du väljer själv egna fonder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1400" b="0" i="0" u="none" strike="noStrike" kern="1200" cap="none" spc="0" normalizeH="0" baseline="0" noProof="0">
                <a:ln>
                  <a:noFill/>
                </a:ln>
                <a:solidFill>
                  <a:prstClr val="black"/>
                </a:solidFill>
                <a:effectLst/>
                <a:uLnTx/>
                <a:uFillTx/>
                <a:latin typeface="Helvetica Light"/>
                <a:ea typeface="+mn-ea"/>
                <a:cs typeface="+mn-cs"/>
              </a:rPr>
              <a:t>- Ingen garanti </a:t>
            </a:r>
          </a:p>
        </p:txBody>
      </p:sp>
      <p:sp>
        <p:nvSpPr>
          <p:cNvPr id="57" name="Text Box 54">
            <a:extLst>
              <a:ext uri="{FF2B5EF4-FFF2-40B4-BE49-F238E27FC236}">
                <a16:creationId xmlns:a16="http://schemas.microsoft.com/office/drawing/2014/main" id="{C19C8F8D-1082-8D51-2515-784DBF0D063A}"/>
              </a:ext>
            </a:extLst>
          </p:cNvPr>
          <p:cNvSpPr txBox="1">
            <a:spLocks noChangeArrowheads="1"/>
          </p:cNvSpPr>
          <p:nvPr/>
        </p:nvSpPr>
        <p:spPr bwMode="auto">
          <a:xfrm>
            <a:off x="3167883" y="3947455"/>
            <a:ext cx="32641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1400" b="0" i="0" u="none" strike="noStrike" kern="1200" cap="none" spc="0" normalizeH="0" baseline="0" noProof="0">
                <a:ln>
                  <a:noFill/>
                </a:ln>
                <a:solidFill>
                  <a:prstClr val="black"/>
                </a:solidFill>
                <a:effectLst/>
                <a:uLnTx/>
                <a:uFillTx/>
                <a:latin typeface="Helvetica Light"/>
                <a:ea typeface="+mn-ea"/>
                <a:cs typeface="+mn-cs"/>
              </a:rPr>
              <a:t>- Pensionsbolaget placerar i olika fonder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1400" b="0" i="0" u="none" strike="noStrike" kern="1200" cap="none" spc="0" normalizeH="0" baseline="0" noProof="0">
                <a:ln>
                  <a:noFill/>
                </a:ln>
                <a:solidFill>
                  <a:prstClr val="black"/>
                </a:solidFill>
                <a:effectLst/>
                <a:uLnTx/>
                <a:uFillTx/>
                <a:latin typeface="Helvetica Light"/>
                <a:ea typeface="+mn-ea"/>
                <a:cs typeface="+mn-cs"/>
              </a:rPr>
              <a:t>- Ingen garanti</a:t>
            </a:r>
          </a:p>
        </p:txBody>
      </p:sp>
      <p:sp>
        <p:nvSpPr>
          <p:cNvPr id="58" name="Rektangel 57">
            <a:extLst>
              <a:ext uri="{FF2B5EF4-FFF2-40B4-BE49-F238E27FC236}">
                <a16:creationId xmlns:a16="http://schemas.microsoft.com/office/drawing/2014/main" id="{8AC48FA1-1DBF-E116-1347-DD43D7B71DB1}"/>
              </a:ext>
            </a:extLst>
          </p:cNvPr>
          <p:cNvSpPr/>
          <p:nvPr/>
        </p:nvSpPr>
        <p:spPr bwMode="auto">
          <a:xfrm>
            <a:off x="570818" y="4775747"/>
            <a:ext cx="182563" cy="20955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ktangel 58">
            <a:extLst>
              <a:ext uri="{FF2B5EF4-FFF2-40B4-BE49-F238E27FC236}">
                <a16:creationId xmlns:a16="http://schemas.microsoft.com/office/drawing/2014/main" id="{D7C113B4-5859-E4B0-F682-C182D827394A}"/>
              </a:ext>
            </a:extLst>
          </p:cNvPr>
          <p:cNvSpPr/>
          <p:nvPr/>
        </p:nvSpPr>
        <p:spPr bwMode="auto">
          <a:xfrm>
            <a:off x="1265106" y="4777334"/>
            <a:ext cx="182563" cy="207963"/>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ktangel 59">
            <a:extLst>
              <a:ext uri="{FF2B5EF4-FFF2-40B4-BE49-F238E27FC236}">
                <a16:creationId xmlns:a16="http://schemas.microsoft.com/office/drawing/2014/main" id="{F3EF9651-4CBA-DC45-0242-4DE823998C63}"/>
              </a:ext>
            </a:extLst>
          </p:cNvPr>
          <p:cNvSpPr/>
          <p:nvPr/>
        </p:nvSpPr>
        <p:spPr bwMode="auto">
          <a:xfrm>
            <a:off x="2662710" y="4770350"/>
            <a:ext cx="182563" cy="207963"/>
          </a:xfrm>
          <a:prstGeom prst="rect">
            <a:avLst/>
          </a:prstGeom>
          <a:solidFill>
            <a:srgbClr val="F4911E"/>
          </a:solid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ktangel 60">
            <a:extLst>
              <a:ext uri="{FF2B5EF4-FFF2-40B4-BE49-F238E27FC236}">
                <a16:creationId xmlns:a16="http://schemas.microsoft.com/office/drawing/2014/main" id="{20D16912-1D95-2B18-E6FD-77189A8AB71D}"/>
              </a:ext>
            </a:extLst>
          </p:cNvPr>
          <p:cNvSpPr/>
          <p:nvPr/>
        </p:nvSpPr>
        <p:spPr bwMode="auto">
          <a:xfrm>
            <a:off x="3635754" y="4768763"/>
            <a:ext cx="182563" cy="209550"/>
          </a:xfrm>
          <a:prstGeom prst="rect">
            <a:avLst/>
          </a:prstGeom>
          <a:solidFill>
            <a:schemeClr val="accent6">
              <a:lumMod val="60000"/>
              <a:lumOff val="40000"/>
            </a:schemeClr>
          </a:solid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ruta 61">
            <a:extLst>
              <a:ext uri="{FF2B5EF4-FFF2-40B4-BE49-F238E27FC236}">
                <a16:creationId xmlns:a16="http://schemas.microsoft.com/office/drawing/2014/main" id="{1DEA78BA-0D05-5408-C1CF-1FDD392A114E}"/>
              </a:ext>
            </a:extLst>
          </p:cNvPr>
          <p:cNvSpPr txBox="1"/>
          <p:nvPr/>
        </p:nvSpPr>
        <p:spPr>
          <a:xfrm>
            <a:off x="757511" y="4749717"/>
            <a:ext cx="56360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Helvetica Light" panose="020B0403020202020204"/>
                <a:ea typeface="+mn-ea"/>
                <a:cs typeface="+mn-cs"/>
              </a:rPr>
              <a:t>Aktier</a:t>
            </a:r>
          </a:p>
        </p:txBody>
      </p:sp>
      <p:sp>
        <p:nvSpPr>
          <p:cNvPr id="63" name="textruta 62">
            <a:extLst>
              <a:ext uri="{FF2B5EF4-FFF2-40B4-BE49-F238E27FC236}">
                <a16:creationId xmlns:a16="http://schemas.microsoft.com/office/drawing/2014/main" id="{85087EE3-035A-1E06-CCDF-2572EEEB7A5C}"/>
              </a:ext>
            </a:extLst>
          </p:cNvPr>
          <p:cNvSpPr txBox="1"/>
          <p:nvPr/>
        </p:nvSpPr>
        <p:spPr>
          <a:xfrm>
            <a:off x="1431481" y="4764715"/>
            <a:ext cx="127450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Helvetica Light" panose="020B0403020202020204"/>
                <a:ea typeface="+mn-ea"/>
                <a:cs typeface="+mn-cs"/>
              </a:rPr>
              <a:t>Räntor/obligationer</a:t>
            </a:r>
          </a:p>
        </p:txBody>
      </p:sp>
      <p:sp>
        <p:nvSpPr>
          <p:cNvPr id="64" name="textruta 63">
            <a:extLst>
              <a:ext uri="{FF2B5EF4-FFF2-40B4-BE49-F238E27FC236}">
                <a16:creationId xmlns:a16="http://schemas.microsoft.com/office/drawing/2014/main" id="{997857CB-44C8-9AE9-811E-35D947395CFC}"/>
              </a:ext>
            </a:extLst>
          </p:cNvPr>
          <p:cNvSpPr txBox="1"/>
          <p:nvPr/>
        </p:nvSpPr>
        <p:spPr>
          <a:xfrm>
            <a:off x="2833577" y="4742733"/>
            <a:ext cx="82574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Helvetica Light" panose="020B0403020202020204"/>
                <a:ea typeface="+mn-ea"/>
                <a:cs typeface="+mn-cs"/>
              </a:rPr>
              <a:t>Fastigheter</a:t>
            </a:r>
          </a:p>
        </p:txBody>
      </p:sp>
      <p:sp>
        <p:nvSpPr>
          <p:cNvPr id="65" name="textruta 64">
            <a:extLst>
              <a:ext uri="{FF2B5EF4-FFF2-40B4-BE49-F238E27FC236}">
                <a16:creationId xmlns:a16="http://schemas.microsoft.com/office/drawing/2014/main" id="{03F99A73-10B7-0EA7-6F76-0148A2599E84}"/>
              </a:ext>
            </a:extLst>
          </p:cNvPr>
          <p:cNvSpPr txBox="1"/>
          <p:nvPr/>
        </p:nvSpPr>
        <p:spPr>
          <a:xfrm>
            <a:off x="3818317" y="4751993"/>
            <a:ext cx="163956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Helvetica Light" panose="020B0403020202020204"/>
                <a:ea typeface="+mn-ea"/>
                <a:cs typeface="+mn-cs"/>
              </a:rPr>
              <a:t>Alternativa placeringar</a:t>
            </a:r>
          </a:p>
        </p:txBody>
      </p:sp>
    </p:spTree>
    <p:extLst>
      <p:ext uri="{BB962C8B-B14F-4D97-AF65-F5344CB8AC3E}">
        <p14:creationId xmlns:p14="http://schemas.microsoft.com/office/powerpoint/2010/main" val="2402943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P spid="52" grpId="0"/>
      <p:bldP spid="53" grpId="0"/>
      <p:bldP spid="54" grpId="0"/>
      <p:bldP spid="55" grpId="0"/>
      <p:bldP spid="56"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2219D-147A-FACC-19B4-BE6A0CE8D9DF}"/>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0CDFCCA-F3EC-D316-C1C5-B12BA06B9554}"/>
              </a:ext>
            </a:extLst>
          </p:cNvPr>
          <p:cNvSpPr>
            <a:spLocks noGrp="1"/>
          </p:cNvSpPr>
          <p:nvPr>
            <p:ph idx="1"/>
          </p:nvPr>
        </p:nvSpPr>
        <p:spPr>
          <a:xfrm>
            <a:off x="628650" y="1416775"/>
            <a:ext cx="7886700" cy="3394472"/>
          </a:xfrm>
        </p:spPr>
        <p:txBody>
          <a:bodyPr vert="horz" lIns="91440" tIns="45720" rIns="91440" bIns="45720" rtlCol="0" anchor="t">
            <a:normAutofit/>
          </a:bodyPr>
          <a:lstStyle/>
          <a:p>
            <a:pPr marL="0" indent="0">
              <a:buNone/>
            </a:pPr>
            <a:r>
              <a:rPr lang="sv-SE" sz="1200" b="1" dirty="0" err="1">
                <a:latin typeface="Calibri"/>
                <a:ea typeface="Roboto Light"/>
                <a:cs typeface="Calibri"/>
              </a:rPr>
              <a:t>Income</a:t>
            </a:r>
            <a:r>
              <a:rPr lang="sv-SE" sz="1200" b="1" dirty="0">
                <a:latin typeface="Calibri"/>
                <a:ea typeface="Roboto Light"/>
                <a:cs typeface="Calibri"/>
              </a:rPr>
              <a:t> </a:t>
            </a:r>
            <a:r>
              <a:rPr lang="sv-SE" sz="1200" b="1" dirty="0" err="1">
                <a:latin typeface="Calibri"/>
                <a:ea typeface="Roboto Light"/>
                <a:cs typeface="Calibri"/>
              </a:rPr>
              <a:t>Base</a:t>
            </a:r>
            <a:r>
              <a:rPr lang="sv-SE" sz="1200" b="1" dirty="0">
                <a:latin typeface="Calibri"/>
                <a:ea typeface="Roboto Light"/>
                <a:cs typeface="Calibri"/>
              </a:rPr>
              <a:t> </a:t>
            </a:r>
            <a:r>
              <a:rPr lang="sv-SE" sz="1200" b="1" dirty="0" err="1">
                <a:latin typeface="Calibri"/>
                <a:ea typeface="Roboto Light"/>
                <a:cs typeface="Calibri"/>
              </a:rPr>
              <a:t>Amount</a:t>
            </a:r>
            <a:r>
              <a:rPr lang="sv-SE" sz="1200" b="1" dirty="0">
                <a:latin typeface="Calibri"/>
                <a:ea typeface="Roboto Light"/>
                <a:cs typeface="Calibri"/>
              </a:rPr>
              <a:t> (IBB)</a:t>
            </a:r>
            <a:endParaRPr lang="sv-SE" sz="1200" b="1" dirty="0">
              <a:latin typeface="Calibri" panose="020F0502020204030204" pitchFamily="34" charset="0"/>
              <a:cs typeface="Calibri" panose="020F0502020204030204" pitchFamily="34" charset="0"/>
            </a:endParaRPr>
          </a:p>
          <a:p>
            <a:pPr marL="0" indent="0">
              <a:buNone/>
            </a:pPr>
            <a:r>
              <a:rPr lang="en-US" sz="1200" dirty="0">
                <a:latin typeface="Calibri"/>
                <a:ea typeface="Roboto Light"/>
                <a:cs typeface="Calibri"/>
              </a:rPr>
              <a:t>The IBB monitors wage developments in the country year by year and is set by the government. IBB is used when calculating different types of compensation, such as:</a:t>
            </a:r>
          </a:p>
          <a:p>
            <a:r>
              <a:rPr lang="sv-SE" sz="1200" dirty="0">
                <a:latin typeface="Calibri"/>
                <a:ea typeface="Roboto Light"/>
                <a:cs typeface="Calibri"/>
              </a:rPr>
              <a:t>National </a:t>
            </a:r>
            <a:r>
              <a:rPr lang="sv-SE" sz="1200" dirty="0" err="1">
                <a:latin typeface="Calibri"/>
                <a:ea typeface="Roboto Light"/>
                <a:cs typeface="Calibri"/>
              </a:rPr>
              <a:t>income</a:t>
            </a:r>
            <a:r>
              <a:rPr lang="sv-SE" sz="1200" dirty="0">
                <a:latin typeface="Calibri"/>
                <a:ea typeface="Roboto Light"/>
                <a:cs typeface="Calibri"/>
              </a:rPr>
              <a:t> pension</a:t>
            </a:r>
          </a:p>
          <a:p>
            <a:r>
              <a:rPr lang="sv-SE" sz="1200" dirty="0">
                <a:latin typeface="Calibri"/>
                <a:ea typeface="Roboto Light"/>
                <a:cs typeface="Calibri"/>
              </a:rPr>
              <a:t>ITP </a:t>
            </a:r>
            <a:r>
              <a:rPr lang="sv-SE" sz="1200" dirty="0" err="1">
                <a:latin typeface="Calibri"/>
                <a:ea typeface="Roboto Light"/>
                <a:cs typeface="Calibri"/>
              </a:rPr>
              <a:t>retirement</a:t>
            </a:r>
            <a:r>
              <a:rPr lang="sv-SE" sz="1200" dirty="0">
                <a:latin typeface="Calibri"/>
                <a:ea typeface="Roboto Light"/>
                <a:cs typeface="Calibri"/>
              </a:rPr>
              <a:t> pension</a:t>
            </a:r>
          </a:p>
          <a:p>
            <a:r>
              <a:rPr lang="sv-SE" sz="1200" dirty="0">
                <a:latin typeface="Calibri"/>
                <a:ea typeface="Roboto Light"/>
                <a:cs typeface="Calibri"/>
              </a:rPr>
              <a:t>ITP </a:t>
            </a:r>
            <a:r>
              <a:rPr lang="sv-SE" sz="1200" dirty="0" err="1">
                <a:latin typeface="Calibri"/>
                <a:ea typeface="Roboto Light"/>
                <a:cs typeface="Calibri"/>
              </a:rPr>
              <a:t>survivor's</a:t>
            </a:r>
            <a:r>
              <a:rPr lang="sv-SE" sz="1200" dirty="0">
                <a:latin typeface="Calibri"/>
                <a:ea typeface="Roboto Light"/>
                <a:cs typeface="Calibri"/>
              </a:rPr>
              <a:t> pension</a:t>
            </a:r>
            <a:endParaRPr lang="sv-SE" sz="1200" dirty="0">
              <a:latin typeface="Calibri" panose="020F0502020204030204" pitchFamily="34" charset="0"/>
              <a:cs typeface="Calibri" panose="020F0502020204030204" pitchFamily="34" charset="0"/>
            </a:endParaRPr>
          </a:p>
          <a:p>
            <a:endParaRPr lang="sv-SE" sz="1200" dirty="0">
              <a:latin typeface="Calibri" panose="020F0502020204030204" pitchFamily="34" charset="0"/>
              <a:cs typeface="Calibri" panose="020F0502020204030204" pitchFamily="34" charset="0"/>
            </a:endParaRPr>
          </a:p>
          <a:p>
            <a:endParaRPr lang="sv-SE" sz="1200" dirty="0">
              <a:latin typeface="Calibri" panose="020F0502020204030204" pitchFamily="34" charset="0"/>
              <a:cs typeface="Calibri" panose="020F0502020204030204" pitchFamily="34" charset="0"/>
            </a:endParaRPr>
          </a:p>
          <a:p>
            <a:endParaRPr lang="sv-SE" sz="1200" dirty="0">
              <a:latin typeface="Calibri" panose="020F0502020204030204" pitchFamily="34" charset="0"/>
              <a:cs typeface="Calibri" panose="020F0502020204030204" pitchFamily="34" charset="0"/>
            </a:endParaRPr>
          </a:p>
          <a:p>
            <a:pPr marL="0" indent="0">
              <a:buNone/>
            </a:pPr>
            <a:endParaRPr lang="sv-SE" sz="1200" b="1" dirty="0">
              <a:latin typeface="Calibri" panose="020F0502020204030204" pitchFamily="34" charset="0"/>
              <a:cs typeface="Calibri" panose="020F0502020204030204" pitchFamily="34" charset="0"/>
            </a:endParaRPr>
          </a:p>
          <a:p>
            <a:pPr marL="0" indent="0">
              <a:buNone/>
            </a:pPr>
            <a:endParaRPr lang="sv-SE" sz="1200" b="1" dirty="0">
              <a:latin typeface="Calibri"/>
              <a:ea typeface="Roboto Light"/>
              <a:cs typeface="Calibri"/>
            </a:endParaRPr>
          </a:p>
          <a:p>
            <a:pPr marL="0" indent="0">
              <a:buNone/>
            </a:pPr>
            <a:endParaRPr lang="sv-SE" sz="1200" b="1" dirty="0">
              <a:latin typeface="Calibri"/>
              <a:ea typeface="Roboto Light"/>
              <a:cs typeface="Calibri"/>
            </a:endParaRPr>
          </a:p>
          <a:p>
            <a:pPr marL="0" indent="0">
              <a:buNone/>
            </a:pPr>
            <a:r>
              <a:rPr lang="en-US" sz="1200" b="1" dirty="0">
                <a:latin typeface="Calibri"/>
                <a:ea typeface="Roboto Light"/>
                <a:cs typeface="Calibri"/>
              </a:rPr>
              <a:t>State breakpoint tax 2025
</a:t>
            </a:r>
            <a:r>
              <a:rPr lang="en-US" sz="1200" dirty="0">
                <a:latin typeface="Calibri"/>
                <a:ea typeface="Roboto Light"/>
                <a:cs typeface="Calibri"/>
              </a:rPr>
              <a:t>643 100 SEK/year or 53 600 SEK/month</a:t>
            </a:r>
            <a:endParaRPr lang="sv-SE" sz="1200" dirty="0">
              <a:latin typeface="Calibri" panose="020F0502020204030204" pitchFamily="34" charset="0"/>
              <a:cs typeface="Calibri" panose="020F0502020204030204" pitchFamily="34" charset="0"/>
            </a:endParaRPr>
          </a:p>
          <a:p>
            <a:pPr marL="0" indent="0">
              <a:buNone/>
            </a:pPr>
            <a:endParaRPr lang="sv-SE" sz="1200" b="1" dirty="0">
              <a:latin typeface="Calibri" panose="020F0502020204030204" pitchFamily="34" charset="0"/>
              <a:cs typeface="Calibri" panose="020F0502020204030204" pitchFamily="34" charset="0"/>
            </a:endParaRPr>
          </a:p>
          <a:p>
            <a:pPr marL="0" indent="0">
              <a:buNone/>
            </a:pPr>
            <a:endParaRPr lang="sv-SE" sz="1200" dirty="0">
              <a:latin typeface="Calibri" panose="020F0502020204030204" pitchFamily="34" charset="0"/>
              <a:cs typeface="Calibri" panose="020F0502020204030204" pitchFamily="34" charset="0"/>
            </a:endParaRPr>
          </a:p>
          <a:p>
            <a:pPr marL="0" indent="0">
              <a:buNone/>
            </a:pPr>
            <a:endParaRPr lang="sv-SE" sz="1200" dirty="0">
              <a:latin typeface="Calibri" panose="020F0502020204030204" pitchFamily="34" charset="0"/>
              <a:cs typeface="Calibri" panose="020F0502020204030204" pitchFamily="34" charset="0"/>
            </a:endParaRPr>
          </a:p>
          <a:p>
            <a:endParaRPr lang="sv-SE" sz="1200" dirty="0">
              <a:latin typeface="Calibri" panose="020F0502020204030204" pitchFamily="34" charset="0"/>
              <a:cs typeface="Calibri" panose="020F0502020204030204" pitchFamily="34" charset="0"/>
            </a:endParaRPr>
          </a:p>
          <a:p>
            <a:pPr marL="0" indent="0">
              <a:buNone/>
            </a:pPr>
            <a:endParaRPr lang="sv-SE" sz="1200" b="1" dirty="0">
              <a:latin typeface="Calibri" panose="020F0502020204030204" pitchFamily="34" charset="0"/>
              <a:cs typeface="Calibri" panose="020F0502020204030204" pitchFamily="34" charset="0"/>
            </a:endParaRPr>
          </a:p>
          <a:p>
            <a:pPr marL="0" indent="0">
              <a:buNone/>
            </a:pPr>
            <a:endParaRPr lang="sv-SE" sz="1200" b="1" dirty="0">
              <a:latin typeface="Calibri" panose="020F0502020204030204" pitchFamily="34" charset="0"/>
              <a:cs typeface="Calibri" panose="020F0502020204030204" pitchFamily="34" charset="0"/>
            </a:endParaRPr>
          </a:p>
        </p:txBody>
      </p:sp>
      <p:sp>
        <p:nvSpPr>
          <p:cNvPr id="3" name="Rubrik 2">
            <a:extLst>
              <a:ext uri="{FF2B5EF4-FFF2-40B4-BE49-F238E27FC236}">
                <a16:creationId xmlns:a16="http://schemas.microsoft.com/office/drawing/2014/main" id="{95D611C0-465E-BF51-39F7-7176CFAA1272}"/>
              </a:ext>
            </a:extLst>
          </p:cNvPr>
          <p:cNvSpPr>
            <a:spLocks noGrp="1"/>
          </p:cNvSpPr>
          <p:nvPr>
            <p:ph type="title"/>
          </p:nvPr>
        </p:nvSpPr>
        <p:spPr/>
        <p:txBody>
          <a:bodyPr lIns="91440" tIns="45720" rIns="91440" bIns="45720" anchor="t"/>
          <a:lstStyle/>
          <a:p>
            <a:r>
              <a:rPr lang="sv-SE" sz="2000">
                <a:latin typeface="+mn-lt"/>
                <a:ea typeface="Roboto"/>
                <a:cs typeface="Calibri"/>
              </a:rPr>
              <a:t>Income </a:t>
            </a:r>
            <a:r>
              <a:rPr lang="sv-SE" sz="2000" err="1">
                <a:latin typeface="+mn-lt"/>
                <a:ea typeface="Roboto"/>
                <a:cs typeface="Calibri"/>
              </a:rPr>
              <a:t>Base</a:t>
            </a:r>
            <a:r>
              <a:rPr lang="sv-SE" sz="2000">
                <a:latin typeface="+mn-lt"/>
                <a:ea typeface="Roboto"/>
                <a:cs typeface="Calibri"/>
              </a:rPr>
              <a:t> Amount 2025</a:t>
            </a:r>
            <a:endParaRPr lang="sv-SE" sz="2000">
              <a:latin typeface="+mn-lt"/>
              <a:cs typeface="Calibri" panose="020F0502020204030204" pitchFamily="34" charset="0"/>
            </a:endParaRPr>
          </a:p>
        </p:txBody>
      </p:sp>
      <p:graphicFrame>
        <p:nvGraphicFramePr>
          <p:cNvPr id="4" name="Tabell 3">
            <a:extLst>
              <a:ext uri="{FF2B5EF4-FFF2-40B4-BE49-F238E27FC236}">
                <a16:creationId xmlns:a16="http://schemas.microsoft.com/office/drawing/2014/main" id="{1B02B3A6-3D6B-FC4D-C91F-B2B743DEA65F}"/>
              </a:ext>
            </a:extLst>
          </p:cNvPr>
          <p:cNvGraphicFramePr>
            <a:graphicFrameLocks noGrp="1"/>
          </p:cNvGraphicFramePr>
          <p:nvPr/>
        </p:nvGraphicFramePr>
        <p:xfrm>
          <a:off x="705080" y="3000177"/>
          <a:ext cx="8064348" cy="898451"/>
        </p:xfrm>
        <a:graphic>
          <a:graphicData uri="http://schemas.openxmlformats.org/drawingml/2006/table">
            <a:tbl>
              <a:tblPr firstRow="1" bandRow="1">
                <a:tableStyleId>{5C22544A-7EE6-4342-B048-85BDC9FD1C3A}</a:tableStyleId>
              </a:tblPr>
              <a:tblGrid>
                <a:gridCol w="1344058">
                  <a:extLst>
                    <a:ext uri="{9D8B030D-6E8A-4147-A177-3AD203B41FA5}">
                      <a16:colId xmlns:a16="http://schemas.microsoft.com/office/drawing/2014/main" val="486786832"/>
                    </a:ext>
                  </a:extLst>
                </a:gridCol>
                <a:gridCol w="1344058">
                  <a:extLst>
                    <a:ext uri="{9D8B030D-6E8A-4147-A177-3AD203B41FA5}">
                      <a16:colId xmlns:a16="http://schemas.microsoft.com/office/drawing/2014/main" val="2868828645"/>
                    </a:ext>
                  </a:extLst>
                </a:gridCol>
                <a:gridCol w="1269158">
                  <a:extLst>
                    <a:ext uri="{9D8B030D-6E8A-4147-A177-3AD203B41FA5}">
                      <a16:colId xmlns:a16="http://schemas.microsoft.com/office/drawing/2014/main" val="685628268"/>
                    </a:ext>
                  </a:extLst>
                </a:gridCol>
                <a:gridCol w="1418958">
                  <a:extLst>
                    <a:ext uri="{9D8B030D-6E8A-4147-A177-3AD203B41FA5}">
                      <a16:colId xmlns:a16="http://schemas.microsoft.com/office/drawing/2014/main" val="4194091152"/>
                    </a:ext>
                  </a:extLst>
                </a:gridCol>
                <a:gridCol w="1344058">
                  <a:extLst>
                    <a:ext uri="{9D8B030D-6E8A-4147-A177-3AD203B41FA5}">
                      <a16:colId xmlns:a16="http://schemas.microsoft.com/office/drawing/2014/main" val="2135576391"/>
                    </a:ext>
                  </a:extLst>
                </a:gridCol>
                <a:gridCol w="1344058">
                  <a:extLst>
                    <a:ext uri="{9D8B030D-6E8A-4147-A177-3AD203B41FA5}">
                      <a16:colId xmlns:a16="http://schemas.microsoft.com/office/drawing/2014/main" val="3131869607"/>
                    </a:ext>
                  </a:extLst>
                </a:gridCol>
              </a:tblGrid>
              <a:tr h="440828">
                <a:tc>
                  <a:txBody>
                    <a:bodyPr/>
                    <a:lstStyle/>
                    <a:p>
                      <a:r>
                        <a:rPr lang="sv-SE" sz="1400" b="0"/>
                        <a:t>1 IBB</a:t>
                      </a:r>
                    </a:p>
                  </a:txBody>
                  <a:tcPr/>
                </a:tc>
                <a:tc>
                  <a:txBody>
                    <a:bodyPr/>
                    <a:lstStyle/>
                    <a:p>
                      <a:r>
                        <a:rPr lang="sv-SE" sz="1400" b="0"/>
                        <a:t>7,5 IBB</a:t>
                      </a:r>
                    </a:p>
                  </a:txBody>
                  <a:tcPr/>
                </a:tc>
                <a:tc>
                  <a:txBody>
                    <a:bodyPr/>
                    <a:lstStyle/>
                    <a:p>
                      <a:r>
                        <a:rPr lang="sv-SE" sz="1400" b="0"/>
                        <a:t>8,07 IBB</a:t>
                      </a:r>
                    </a:p>
                  </a:txBody>
                  <a:tcPr/>
                </a:tc>
                <a:tc>
                  <a:txBody>
                    <a:bodyPr/>
                    <a:lstStyle/>
                    <a:p>
                      <a:r>
                        <a:rPr lang="sv-SE" sz="1400" b="0"/>
                        <a:t>10 IBB</a:t>
                      </a:r>
                    </a:p>
                  </a:txBody>
                  <a:tcPr/>
                </a:tc>
                <a:tc>
                  <a:txBody>
                    <a:bodyPr/>
                    <a:lstStyle/>
                    <a:p>
                      <a:r>
                        <a:rPr lang="sv-SE" sz="1400" b="0"/>
                        <a:t>20 IBB</a:t>
                      </a:r>
                    </a:p>
                  </a:txBody>
                  <a:tcPr/>
                </a:tc>
                <a:tc>
                  <a:txBody>
                    <a:bodyPr/>
                    <a:lstStyle/>
                    <a:p>
                      <a:r>
                        <a:rPr lang="sv-SE" sz="1400" b="0"/>
                        <a:t>30 IBB</a:t>
                      </a:r>
                    </a:p>
                  </a:txBody>
                  <a:tcPr/>
                </a:tc>
                <a:extLst>
                  <a:ext uri="{0D108BD9-81ED-4DB2-BD59-A6C34878D82A}">
                    <a16:rowId xmlns:a16="http://schemas.microsoft.com/office/drawing/2014/main" val="3855674473"/>
                  </a:ext>
                </a:extLst>
              </a:tr>
              <a:tr h="457623">
                <a:tc>
                  <a:txBody>
                    <a:bodyPr/>
                    <a:lstStyle/>
                    <a:p>
                      <a:r>
                        <a:rPr lang="sv-SE" sz="1400"/>
                        <a:t>80 600 SEK</a:t>
                      </a:r>
                    </a:p>
                  </a:txBody>
                  <a:tcPr/>
                </a:tc>
                <a:tc>
                  <a:txBody>
                    <a:bodyPr/>
                    <a:lstStyle/>
                    <a:p>
                      <a:r>
                        <a:rPr lang="sv-SE" sz="1400"/>
                        <a:t>604 500 SEK</a:t>
                      </a:r>
                    </a:p>
                  </a:txBody>
                  <a:tcPr/>
                </a:tc>
                <a:tc>
                  <a:txBody>
                    <a:bodyPr/>
                    <a:lstStyle/>
                    <a:p>
                      <a:r>
                        <a:rPr lang="sv-SE" sz="1400"/>
                        <a:t>650 400 SEK</a:t>
                      </a:r>
                    </a:p>
                  </a:txBody>
                  <a:tcPr/>
                </a:tc>
                <a:tc>
                  <a:txBody>
                    <a:bodyPr/>
                    <a:lstStyle/>
                    <a:p>
                      <a:r>
                        <a:rPr lang="sv-SE" sz="1400"/>
                        <a:t>806 000 SEK</a:t>
                      </a:r>
                    </a:p>
                  </a:txBody>
                  <a:tcPr/>
                </a:tc>
                <a:tc>
                  <a:txBody>
                    <a:bodyPr/>
                    <a:lstStyle/>
                    <a:p>
                      <a:r>
                        <a:rPr lang="sv-SE" sz="1400"/>
                        <a:t>1 612 000 SEK</a:t>
                      </a:r>
                    </a:p>
                  </a:txBody>
                  <a:tcPr/>
                </a:tc>
                <a:tc>
                  <a:txBody>
                    <a:bodyPr/>
                    <a:lstStyle/>
                    <a:p>
                      <a:r>
                        <a:rPr lang="sv-SE" sz="1400"/>
                        <a:t>2 418 000 SEK</a:t>
                      </a:r>
                    </a:p>
                  </a:txBody>
                  <a:tcPr/>
                </a:tc>
                <a:extLst>
                  <a:ext uri="{0D108BD9-81ED-4DB2-BD59-A6C34878D82A}">
                    <a16:rowId xmlns:a16="http://schemas.microsoft.com/office/drawing/2014/main" val="4070158921"/>
                  </a:ext>
                </a:extLst>
              </a:tr>
            </a:tbl>
          </a:graphicData>
        </a:graphic>
      </p:graphicFrame>
    </p:spTree>
    <p:extLst>
      <p:ext uri="{BB962C8B-B14F-4D97-AF65-F5344CB8AC3E}">
        <p14:creationId xmlns:p14="http://schemas.microsoft.com/office/powerpoint/2010/main" val="377755241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B2CA313-A59F-8128-B78B-6114F5B33338}"/>
              </a:ext>
            </a:extLst>
          </p:cNvPr>
          <p:cNvSpPr>
            <a:spLocks noGrp="1"/>
          </p:cNvSpPr>
          <p:nvPr>
            <p:ph type="title"/>
          </p:nvPr>
        </p:nvSpPr>
        <p:spPr/>
        <p:txBody>
          <a:bodyPr/>
          <a:lstStyle/>
          <a:p>
            <a:pPr fontAlgn="base">
              <a:lnSpc>
                <a:spcPct val="83000"/>
              </a:lnSpc>
              <a:spcAft>
                <a:spcPct val="0"/>
              </a:spcAft>
              <a:defRPr/>
            </a:pPr>
            <a:r>
              <a:rPr lang="sv-SE"/>
              <a:t>Different </a:t>
            </a:r>
            <a:r>
              <a:rPr lang="sv-SE" err="1"/>
              <a:t>ways</a:t>
            </a:r>
            <a:r>
              <a:rPr lang="sv-SE"/>
              <a:t> to </a:t>
            </a:r>
            <a:r>
              <a:rPr lang="sv-SE" err="1"/>
              <a:t>invest</a:t>
            </a:r>
            <a:r>
              <a:rPr lang="sv-SE"/>
              <a:t> </a:t>
            </a:r>
            <a:r>
              <a:rPr lang="sv-SE" err="1"/>
              <a:t>your</a:t>
            </a:r>
            <a:r>
              <a:rPr lang="sv-SE"/>
              <a:t> pension</a:t>
            </a:r>
          </a:p>
        </p:txBody>
      </p:sp>
      <p:sp>
        <p:nvSpPr>
          <p:cNvPr id="6" name="Rektangel med rundade hörn 67">
            <a:extLst>
              <a:ext uri="{FF2B5EF4-FFF2-40B4-BE49-F238E27FC236}">
                <a16:creationId xmlns:a16="http://schemas.microsoft.com/office/drawing/2014/main" id="{5C4B1946-1156-E934-B883-42455D7CD24E}"/>
              </a:ext>
            </a:extLst>
          </p:cNvPr>
          <p:cNvSpPr/>
          <p:nvPr/>
        </p:nvSpPr>
        <p:spPr>
          <a:xfrm>
            <a:off x="3659325" y="1950168"/>
            <a:ext cx="2046287" cy="1785937"/>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4">
            <a:extLst>
              <a:ext uri="{FF2B5EF4-FFF2-40B4-BE49-F238E27FC236}">
                <a16:creationId xmlns:a16="http://schemas.microsoft.com/office/drawing/2014/main" id="{B940A234-F043-6441-19DD-68A28415D33E}"/>
              </a:ext>
            </a:extLst>
          </p:cNvPr>
          <p:cNvGrpSpPr>
            <a:grpSpLocks/>
          </p:cNvGrpSpPr>
          <p:nvPr/>
        </p:nvGrpSpPr>
        <p:grpSpPr bwMode="auto">
          <a:xfrm>
            <a:off x="7395368" y="1952506"/>
            <a:ext cx="962025" cy="757238"/>
            <a:chOff x="2619" y="1678"/>
            <a:chExt cx="606" cy="477"/>
          </a:xfrm>
        </p:grpSpPr>
        <p:grpSp>
          <p:nvGrpSpPr>
            <p:cNvPr id="8" name="Group 5">
              <a:extLst>
                <a:ext uri="{FF2B5EF4-FFF2-40B4-BE49-F238E27FC236}">
                  <a16:creationId xmlns:a16="http://schemas.microsoft.com/office/drawing/2014/main" id="{A65544B6-5087-42D8-A940-FF007BBB7F56}"/>
                </a:ext>
              </a:extLst>
            </p:cNvPr>
            <p:cNvGrpSpPr>
              <a:grpSpLocks/>
            </p:cNvGrpSpPr>
            <p:nvPr/>
          </p:nvGrpSpPr>
          <p:grpSpPr bwMode="auto">
            <a:xfrm>
              <a:off x="2690" y="1745"/>
              <a:ext cx="429" cy="311"/>
              <a:chOff x="2690" y="1745"/>
              <a:chExt cx="429" cy="311"/>
            </a:xfrm>
          </p:grpSpPr>
          <p:sp>
            <p:nvSpPr>
              <p:cNvPr id="10" name="Rektangel 9">
                <a:extLst>
                  <a:ext uri="{FF2B5EF4-FFF2-40B4-BE49-F238E27FC236}">
                    <a16:creationId xmlns:a16="http://schemas.microsoft.com/office/drawing/2014/main" id="{5AE2BF14-5270-2FFD-F39B-75CC5FDBD0AD}"/>
                  </a:ext>
                </a:extLst>
              </p:cNvPr>
              <p:cNvSpPr/>
              <p:nvPr/>
            </p:nvSpPr>
            <p:spPr>
              <a:xfrm>
                <a:off x="3004" y="1925"/>
                <a:ext cx="115" cy="131"/>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ktangel 10">
                <a:extLst>
                  <a:ext uri="{FF2B5EF4-FFF2-40B4-BE49-F238E27FC236}">
                    <a16:creationId xmlns:a16="http://schemas.microsoft.com/office/drawing/2014/main" id="{38191BD9-5CA1-93AC-6AC7-80CF13D22968}"/>
                  </a:ext>
                </a:extLst>
              </p:cNvPr>
              <p:cNvSpPr/>
              <p:nvPr/>
            </p:nvSpPr>
            <p:spPr>
              <a:xfrm>
                <a:off x="2690" y="1911"/>
                <a:ext cx="116" cy="131"/>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0ADC901B-3FC9-8B2C-CB88-C08F147A8AAE}"/>
                  </a:ext>
                </a:extLst>
              </p:cNvPr>
              <p:cNvSpPr/>
              <p:nvPr/>
            </p:nvSpPr>
            <p:spPr>
              <a:xfrm>
                <a:off x="2864" y="1745"/>
                <a:ext cx="116"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Rektangel med rundade hörn 47">
              <a:extLst>
                <a:ext uri="{FF2B5EF4-FFF2-40B4-BE49-F238E27FC236}">
                  <a16:creationId xmlns:a16="http://schemas.microsoft.com/office/drawing/2014/main" id="{24B60341-898A-9E23-7D77-180941D6B87B}"/>
                </a:ext>
              </a:extLst>
            </p:cNvPr>
            <p:cNvSpPr/>
            <p:nvPr/>
          </p:nvSpPr>
          <p:spPr>
            <a:xfrm>
              <a:off x="2619" y="1678"/>
              <a:ext cx="606" cy="477"/>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0">
            <a:extLst>
              <a:ext uri="{FF2B5EF4-FFF2-40B4-BE49-F238E27FC236}">
                <a16:creationId xmlns:a16="http://schemas.microsoft.com/office/drawing/2014/main" id="{B7930F35-0C6E-6A3A-8169-0176EE5B30BF}"/>
              </a:ext>
            </a:extLst>
          </p:cNvPr>
          <p:cNvGrpSpPr>
            <a:grpSpLocks/>
          </p:cNvGrpSpPr>
          <p:nvPr/>
        </p:nvGrpSpPr>
        <p:grpSpPr bwMode="auto">
          <a:xfrm>
            <a:off x="7400130" y="2752606"/>
            <a:ext cx="962025" cy="744538"/>
            <a:chOff x="2622" y="2182"/>
            <a:chExt cx="606" cy="469"/>
          </a:xfrm>
        </p:grpSpPr>
        <p:grpSp>
          <p:nvGrpSpPr>
            <p:cNvPr id="14" name="Group 11">
              <a:extLst>
                <a:ext uri="{FF2B5EF4-FFF2-40B4-BE49-F238E27FC236}">
                  <a16:creationId xmlns:a16="http://schemas.microsoft.com/office/drawing/2014/main" id="{3BE93F78-1693-0679-CF24-C6199153D291}"/>
                </a:ext>
              </a:extLst>
            </p:cNvPr>
            <p:cNvGrpSpPr>
              <a:grpSpLocks/>
            </p:cNvGrpSpPr>
            <p:nvPr/>
          </p:nvGrpSpPr>
          <p:grpSpPr bwMode="auto">
            <a:xfrm>
              <a:off x="2699" y="2245"/>
              <a:ext cx="433" cy="310"/>
              <a:chOff x="2699" y="2245"/>
              <a:chExt cx="433" cy="310"/>
            </a:xfrm>
          </p:grpSpPr>
          <p:sp>
            <p:nvSpPr>
              <p:cNvPr id="16" name="Rektangel 15">
                <a:extLst>
                  <a:ext uri="{FF2B5EF4-FFF2-40B4-BE49-F238E27FC236}">
                    <a16:creationId xmlns:a16="http://schemas.microsoft.com/office/drawing/2014/main" id="{B13D5F91-C3FD-F270-7030-0D7CDA941A82}"/>
                  </a:ext>
                </a:extLst>
              </p:cNvPr>
              <p:cNvSpPr/>
              <p:nvPr/>
            </p:nvSpPr>
            <p:spPr>
              <a:xfrm>
                <a:off x="2699" y="2424"/>
                <a:ext cx="115" cy="131"/>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ktangel 16">
                <a:extLst>
                  <a:ext uri="{FF2B5EF4-FFF2-40B4-BE49-F238E27FC236}">
                    <a16:creationId xmlns:a16="http://schemas.microsoft.com/office/drawing/2014/main" id="{777140DF-26C9-D487-06B6-3EC689262E24}"/>
                  </a:ext>
                </a:extLst>
              </p:cNvPr>
              <p:cNvSpPr/>
              <p:nvPr/>
            </p:nvSpPr>
            <p:spPr>
              <a:xfrm>
                <a:off x="2839" y="2245"/>
                <a:ext cx="115" cy="132"/>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ktangel 17">
                <a:extLst>
                  <a:ext uri="{FF2B5EF4-FFF2-40B4-BE49-F238E27FC236}">
                    <a16:creationId xmlns:a16="http://schemas.microsoft.com/office/drawing/2014/main" id="{7CC642A0-1362-FBDB-A378-53B00BE9A749}"/>
                  </a:ext>
                </a:extLst>
              </p:cNvPr>
              <p:cNvSpPr/>
              <p:nvPr/>
            </p:nvSpPr>
            <p:spPr>
              <a:xfrm>
                <a:off x="3017" y="2369"/>
                <a:ext cx="115" cy="131"/>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ktangel med rundade hörn 48">
              <a:extLst>
                <a:ext uri="{FF2B5EF4-FFF2-40B4-BE49-F238E27FC236}">
                  <a16:creationId xmlns:a16="http://schemas.microsoft.com/office/drawing/2014/main" id="{BDB2C21C-BE08-50A4-DDA2-683C3D6E700A}"/>
                </a:ext>
              </a:extLst>
            </p:cNvPr>
            <p:cNvSpPr/>
            <p:nvPr/>
          </p:nvSpPr>
          <p:spPr>
            <a:xfrm>
              <a:off x="2622" y="2182"/>
              <a:ext cx="606" cy="469"/>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6">
            <a:extLst>
              <a:ext uri="{FF2B5EF4-FFF2-40B4-BE49-F238E27FC236}">
                <a16:creationId xmlns:a16="http://schemas.microsoft.com/office/drawing/2014/main" id="{D25A08A0-DA9C-558F-2BCE-F5500A5F0A48}"/>
              </a:ext>
            </a:extLst>
          </p:cNvPr>
          <p:cNvGrpSpPr>
            <a:grpSpLocks/>
          </p:cNvGrpSpPr>
          <p:nvPr/>
        </p:nvGrpSpPr>
        <p:grpSpPr bwMode="auto">
          <a:xfrm>
            <a:off x="6755605" y="1955681"/>
            <a:ext cx="582613" cy="1568450"/>
            <a:chOff x="2216" y="1680"/>
            <a:chExt cx="367" cy="988"/>
          </a:xfrm>
        </p:grpSpPr>
        <p:sp>
          <p:nvSpPr>
            <p:cNvPr id="20" name="Rektangel med rundade hörn 37">
              <a:extLst>
                <a:ext uri="{FF2B5EF4-FFF2-40B4-BE49-F238E27FC236}">
                  <a16:creationId xmlns:a16="http://schemas.microsoft.com/office/drawing/2014/main" id="{033AB21C-B3E3-95D7-FCC6-612D78FBFE68}"/>
                </a:ext>
              </a:extLst>
            </p:cNvPr>
            <p:cNvSpPr/>
            <p:nvPr/>
          </p:nvSpPr>
          <p:spPr>
            <a:xfrm>
              <a:off x="2216" y="1680"/>
              <a:ext cx="367" cy="988"/>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18">
              <a:extLst>
                <a:ext uri="{FF2B5EF4-FFF2-40B4-BE49-F238E27FC236}">
                  <a16:creationId xmlns:a16="http://schemas.microsoft.com/office/drawing/2014/main" id="{5EA9CFFF-F3DC-C7EA-95EF-6067223BBCE4}"/>
                </a:ext>
              </a:extLst>
            </p:cNvPr>
            <p:cNvGrpSpPr>
              <a:grpSpLocks/>
            </p:cNvGrpSpPr>
            <p:nvPr/>
          </p:nvGrpSpPr>
          <p:grpSpPr bwMode="auto">
            <a:xfrm>
              <a:off x="2282" y="1782"/>
              <a:ext cx="266" cy="787"/>
              <a:chOff x="2282" y="1782"/>
              <a:chExt cx="266" cy="787"/>
            </a:xfrm>
          </p:grpSpPr>
          <p:sp>
            <p:nvSpPr>
              <p:cNvPr id="22" name="Rektangel 21">
                <a:extLst>
                  <a:ext uri="{FF2B5EF4-FFF2-40B4-BE49-F238E27FC236}">
                    <a16:creationId xmlns:a16="http://schemas.microsoft.com/office/drawing/2014/main" id="{E589DFCF-2B2C-6A1D-FE06-65F7B565F304}"/>
                  </a:ext>
                </a:extLst>
              </p:cNvPr>
              <p:cNvSpPr/>
              <p:nvPr/>
            </p:nvSpPr>
            <p:spPr>
              <a:xfrm>
                <a:off x="2394" y="2075"/>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ktangel 22">
                <a:extLst>
                  <a:ext uri="{FF2B5EF4-FFF2-40B4-BE49-F238E27FC236}">
                    <a16:creationId xmlns:a16="http://schemas.microsoft.com/office/drawing/2014/main" id="{F41420C0-F769-6904-D846-604F09AE20E0}"/>
                  </a:ext>
                </a:extLst>
              </p:cNvPr>
              <p:cNvSpPr/>
              <p:nvPr/>
            </p:nvSpPr>
            <p:spPr>
              <a:xfrm>
                <a:off x="2359" y="1782"/>
                <a:ext cx="115" cy="131"/>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ktangel 23">
                <a:extLst>
                  <a:ext uri="{FF2B5EF4-FFF2-40B4-BE49-F238E27FC236}">
                    <a16:creationId xmlns:a16="http://schemas.microsoft.com/office/drawing/2014/main" id="{2DEC48D7-D257-4BB1-637D-D8129AF0AFD4}"/>
                  </a:ext>
                </a:extLst>
              </p:cNvPr>
              <p:cNvSpPr/>
              <p:nvPr/>
            </p:nvSpPr>
            <p:spPr>
              <a:xfrm>
                <a:off x="2433" y="2437"/>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ktangel 24">
                <a:extLst>
                  <a:ext uri="{FF2B5EF4-FFF2-40B4-BE49-F238E27FC236}">
                    <a16:creationId xmlns:a16="http://schemas.microsoft.com/office/drawing/2014/main" id="{2204F68C-8582-8708-A6BB-1CBBBA692DC4}"/>
                  </a:ext>
                </a:extLst>
              </p:cNvPr>
              <p:cNvSpPr/>
              <p:nvPr/>
            </p:nvSpPr>
            <p:spPr>
              <a:xfrm>
                <a:off x="2282" y="2237"/>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6" name="Rektangel med rundade hörn 36">
            <a:extLst>
              <a:ext uri="{FF2B5EF4-FFF2-40B4-BE49-F238E27FC236}">
                <a16:creationId xmlns:a16="http://schemas.microsoft.com/office/drawing/2014/main" id="{E95AEC95-A46D-AF51-EBDD-A8B254F5251F}"/>
              </a:ext>
            </a:extLst>
          </p:cNvPr>
          <p:cNvSpPr/>
          <p:nvPr/>
        </p:nvSpPr>
        <p:spPr>
          <a:xfrm>
            <a:off x="913607" y="1965206"/>
            <a:ext cx="1601788" cy="1566863"/>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24">
            <a:extLst>
              <a:ext uri="{FF2B5EF4-FFF2-40B4-BE49-F238E27FC236}">
                <a16:creationId xmlns:a16="http://schemas.microsoft.com/office/drawing/2014/main" id="{40ADFDC0-4B82-A77A-2E42-F6EEAF992F50}"/>
              </a:ext>
            </a:extLst>
          </p:cNvPr>
          <p:cNvGrpSpPr>
            <a:grpSpLocks/>
          </p:cNvGrpSpPr>
          <p:nvPr/>
        </p:nvGrpSpPr>
        <p:grpSpPr bwMode="auto">
          <a:xfrm>
            <a:off x="1027907" y="2069983"/>
            <a:ext cx="1312863" cy="1219200"/>
            <a:chOff x="452" y="1798"/>
            <a:chExt cx="827" cy="768"/>
          </a:xfrm>
        </p:grpSpPr>
        <p:sp>
          <p:nvSpPr>
            <p:cNvPr id="28" name="Rektangel 27">
              <a:extLst>
                <a:ext uri="{FF2B5EF4-FFF2-40B4-BE49-F238E27FC236}">
                  <a16:creationId xmlns:a16="http://schemas.microsoft.com/office/drawing/2014/main" id="{03D00D97-3B62-4E72-5E11-3C39AC71131C}"/>
                </a:ext>
              </a:extLst>
            </p:cNvPr>
            <p:cNvSpPr/>
            <p:nvPr/>
          </p:nvSpPr>
          <p:spPr>
            <a:xfrm>
              <a:off x="557" y="1811"/>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ktangel 28">
              <a:extLst>
                <a:ext uri="{FF2B5EF4-FFF2-40B4-BE49-F238E27FC236}">
                  <a16:creationId xmlns:a16="http://schemas.microsoft.com/office/drawing/2014/main" id="{C84AE526-7CE8-38F4-5738-BBD8F0E9CED8}"/>
                </a:ext>
              </a:extLst>
            </p:cNvPr>
            <p:cNvSpPr/>
            <p:nvPr/>
          </p:nvSpPr>
          <p:spPr>
            <a:xfrm>
              <a:off x="809" y="1914"/>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ktangel 29">
              <a:extLst>
                <a:ext uri="{FF2B5EF4-FFF2-40B4-BE49-F238E27FC236}">
                  <a16:creationId xmlns:a16="http://schemas.microsoft.com/office/drawing/2014/main" id="{97282847-4D68-E120-CFA9-60D89C22296F}"/>
                </a:ext>
              </a:extLst>
            </p:cNvPr>
            <p:cNvSpPr/>
            <p:nvPr/>
          </p:nvSpPr>
          <p:spPr>
            <a:xfrm>
              <a:off x="1022" y="1798"/>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ktangel 30">
              <a:extLst>
                <a:ext uri="{FF2B5EF4-FFF2-40B4-BE49-F238E27FC236}">
                  <a16:creationId xmlns:a16="http://schemas.microsoft.com/office/drawing/2014/main" id="{21EC3404-83F6-A9D2-4DA9-DA8F96EFFF2C}"/>
                </a:ext>
              </a:extLst>
            </p:cNvPr>
            <p:cNvSpPr/>
            <p:nvPr/>
          </p:nvSpPr>
          <p:spPr>
            <a:xfrm>
              <a:off x="943" y="2196"/>
              <a:ext cx="115" cy="131"/>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ktangel 31">
              <a:extLst>
                <a:ext uri="{FF2B5EF4-FFF2-40B4-BE49-F238E27FC236}">
                  <a16:creationId xmlns:a16="http://schemas.microsoft.com/office/drawing/2014/main" id="{6235F749-85A0-4E18-0D97-BBA75C553F58}"/>
                </a:ext>
              </a:extLst>
            </p:cNvPr>
            <p:cNvSpPr/>
            <p:nvPr/>
          </p:nvSpPr>
          <p:spPr>
            <a:xfrm>
              <a:off x="867" y="2422"/>
              <a:ext cx="115" cy="132"/>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ktangel 32">
              <a:extLst>
                <a:ext uri="{FF2B5EF4-FFF2-40B4-BE49-F238E27FC236}">
                  <a16:creationId xmlns:a16="http://schemas.microsoft.com/office/drawing/2014/main" id="{3601842B-2F1C-09F7-7908-9772ECE134F3}"/>
                </a:ext>
              </a:extLst>
            </p:cNvPr>
            <p:cNvSpPr/>
            <p:nvPr/>
          </p:nvSpPr>
          <p:spPr>
            <a:xfrm>
              <a:off x="1164" y="2393"/>
              <a:ext cx="115" cy="132"/>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ktangel 33">
              <a:extLst>
                <a:ext uri="{FF2B5EF4-FFF2-40B4-BE49-F238E27FC236}">
                  <a16:creationId xmlns:a16="http://schemas.microsoft.com/office/drawing/2014/main" id="{2DB9D129-AFD8-8197-B267-00799437C3D5}"/>
                </a:ext>
              </a:extLst>
            </p:cNvPr>
            <p:cNvSpPr/>
            <p:nvPr/>
          </p:nvSpPr>
          <p:spPr>
            <a:xfrm>
              <a:off x="659" y="2101"/>
              <a:ext cx="115" cy="131"/>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ktangel 34">
              <a:extLst>
                <a:ext uri="{FF2B5EF4-FFF2-40B4-BE49-F238E27FC236}">
                  <a16:creationId xmlns:a16="http://schemas.microsoft.com/office/drawing/2014/main" id="{1418B864-2D3A-9370-9BD6-AD5588E08C61}"/>
                </a:ext>
              </a:extLst>
            </p:cNvPr>
            <p:cNvSpPr/>
            <p:nvPr/>
          </p:nvSpPr>
          <p:spPr>
            <a:xfrm>
              <a:off x="1124" y="1994"/>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ktangel 35">
              <a:extLst>
                <a:ext uri="{FF2B5EF4-FFF2-40B4-BE49-F238E27FC236}">
                  <a16:creationId xmlns:a16="http://schemas.microsoft.com/office/drawing/2014/main" id="{BD0A686D-89E4-CD75-F945-F697B0824C55}"/>
                </a:ext>
              </a:extLst>
            </p:cNvPr>
            <p:cNvSpPr/>
            <p:nvPr/>
          </p:nvSpPr>
          <p:spPr>
            <a:xfrm>
              <a:off x="603" y="2435"/>
              <a:ext cx="115" cy="131"/>
            </a:xfrm>
            <a:prstGeom prst="rect">
              <a:avLst/>
            </a:prstGeom>
            <a:solidFill>
              <a:srgbClr val="F4911E"/>
            </a:solid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ktangel 36">
              <a:extLst>
                <a:ext uri="{FF2B5EF4-FFF2-40B4-BE49-F238E27FC236}">
                  <a16:creationId xmlns:a16="http://schemas.microsoft.com/office/drawing/2014/main" id="{CC352E98-E0F3-A6B7-A835-C98E1096AC32}"/>
                </a:ext>
              </a:extLst>
            </p:cNvPr>
            <p:cNvSpPr/>
            <p:nvPr/>
          </p:nvSpPr>
          <p:spPr>
            <a:xfrm>
              <a:off x="452" y="2234"/>
              <a:ext cx="115" cy="132"/>
            </a:xfrm>
            <a:prstGeom prst="rect">
              <a:avLst/>
            </a:prstGeom>
            <a:solidFill>
              <a:schemeClr val="accent6">
                <a:lumMod val="60000"/>
                <a:lumOff val="40000"/>
              </a:schemeClr>
            </a:solid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 name="Group 35">
            <a:extLst>
              <a:ext uri="{FF2B5EF4-FFF2-40B4-BE49-F238E27FC236}">
                <a16:creationId xmlns:a16="http://schemas.microsoft.com/office/drawing/2014/main" id="{4B27B623-4FF6-003A-4DB4-9D44FFC50AAF}"/>
              </a:ext>
            </a:extLst>
          </p:cNvPr>
          <p:cNvGrpSpPr>
            <a:grpSpLocks/>
          </p:cNvGrpSpPr>
          <p:nvPr/>
        </p:nvGrpSpPr>
        <p:grpSpPr bwMode="auto">
          <a:xfrm>
            <a:off x="3891100" y="2032718"/>
            <a:ext cx="1641475" cy="1589087"/>
            <a:chOff x="4141" y="1713"/>
            <a:chExt cx="1034" cy="1001"/>
          </a:xfrm>
        </p:grpSpPr>
        <p:sp>
          <p:nvSpPr>
            <p:cNvPr id="39" name="Rektangel med rundade hörn 49">
              <a:extLst>
                <a:ext uri="{FF2B5EF4-FFF2-40B4-BE49-F238E27FC236}">
                  <a16:creationId xmlns:a16="http://schemas.microsoft.com/office/drawing/2014/main" id="{16654331-41D7-D872-0923-7DE93DC09101}"/>
                </a:ext>
              </a:extLst>
            </p:cNvPr>
            <p:cNvSpPr/>
            <p:nvPr/>
          </p:nvSpPr>
          <p:spPr>
            <a:xfrm>
              <a:off x="4141" y="1716"/>
              <a:ext cx="367" cy="987"/>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ktangel med rundade hörn 59">
              <a:extLst>
                <a:ext uri="{FF2B5EF4-FFF2-40B4-BE49-F238E27FC236}">
                  <a16:creationId xmlns:a16="http://schemas.microsoft.com/office/drawing/2014/main" id="{9C38ADB3-2D6E-CBF4-A55D-53AF7A73AA05}"/>
                </a:ext>
              </a:extLst>
            </p:cNvPr>
            <p:cNvSpPr/>
            <p:nvPr/>
          </p:nvSpPr>
          <p:spPr>
            <a:xfrm>
              <a:off x="4566" y="1713"/>
              <a:ext cx="606" cy="477"/>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ktangel med rundade hörn 60">
              <a:extLst>
                <a:ext uri="{FF2B5EF4-FFF2-40B4-BE49-F238E27FC236}">
                  <a16:creationId xmlns:a16="http://schemas.microsoft.com/office/drawing/2014/main" id="{71E4E021-7EF9-073B-BD38-A1CADC1C4755}"/>
                </a:ext>
              </a:extLst>
            </p:cNvPr>
            <p:cNvSpPr/>
            <p:nvPr/>
          </p:nvSpPr>
          <p:spPr>
            <a:xfrm>
              <a:off x="4569" y="2245"/>
              <a:ext cx="606" cy="469"/>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ktangel 41">
              <a:extLst>
                <a:ext uri="{FF2B5EF4-FFF2-40B4-BE49-F238E27FC236}">
                  <a16:creationId xmlns:a16="http://schemas.microsoft.com/office/drawing/2014/main" id="{37EF5B65-5209-90B4-9250-C7EAE76674AB}"/>
                </a:ext>
              </a:extLst>
            </p:cNvPr>
            <p:cNvSpPr/>
            <p:nvPr/>
          </p:nvSpPr>
          <p:spPr>
            <a:xfrm>
              <a:off x="4313" y="2027"/>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ktangel 42">
              <a:extLst>
                <a:ext uri="{FF2B5EF4-FFF2-40B4-BE49-F238E27FC236}">
                  <a16:creationId xmlns:a16="http://schemas.microsoft.com/office/drawing/2014/main" id="{428D78A4-4C4A-C470-56D0-E67EAC8947DC}"/>
                </a:ext>
              </a:extLst>
            </p:cNvPr>
            <p:cNvSpPr/>
            <p:nvPr/>
          </p:nvSpPr>
          <p:spPr>
            <a:xfrm>
              <a:off x="4648" y="2463"/>
              <a:ext cx="115" cy="132"/>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ktangel 43">
              <a:extLst>
                <a:ext uri="{FF2B5EF4-FFF2-40B4-BE49-F238E27FC236}">
                  <a16:creationId xmlns:a16="http://schemas.microsoft.com/office/drawing/2014/main" id="{AB5B7E6B-06D1-DD3D-24CB-2FFFAF2FF94D}"/>
                </a:ext>
              </a:extLst>
            </p:cNvPr>
            <p:cNvSpPr/>
            <p:nvPr/>
          </p:nvSpPr>
          <p:spPr>
            <a:xfrm>
              <a:off x="4811" y="2300"/>
              <a:ext cx="115" cy="132"/>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ktangel 44">
              <a:extLst>
                <a:ext uri="{FF2B5EF4-FFF2-40B4-BE49-F238E27FC236}">
                  <a16:creationId xmlns:a16="http://schemas.microsoft.com/office/drawing/2014/main" id="{B0FE5214-0F7B-1823-D182-06F8196F6370}"/>
                </a:ext>
              </a:extLst>
            </p:cNvPr>
            <p:cNvSpPr/>
            <p:nvPr/>
          </p:nvSpPr>
          <p:spPr>
            <a:xfrm>
              <a:off x="4956" y="1976"/>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ktangel 45">
              <a:extLst>
                <a:ext uri="{FF2B5EF4-FFF2-40B4-BE49-F238E27FC236}">
                  <a16:creationId xmlns:a16="http://schemas.microsoft.com/office/drawing/2014/main" id="{5E791EE0-FF45-E960-0209-23EC1721BFA2}"/>
                </a:ext>
              </a:extLst>
            </p:cNvPr>
            <p:cNvSpPr/>
            <p:nvPr/>
          </p:nvSpPr>
          <p:spPr>
            <a:xfrm>
              <a:off x="4619" y="1902"/>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ktangel 46">
              <a:extLst>
                <a:ext uri="{FF2B5EF4-FFF2-40B4-BE49-F238E27FC236}">
                  <a16:creationId xmlns:a16="http://schemas.microsoft.com/office/drawing/2014/main" id="{7881F9EB-7BDC-2D00-E3FA-F7F16CEF0399}"/>
                </a:ext>
              </a:extLst>
            </p:cNvPr>
            <p:cNvSpPr/>
            <p:nvPr/>
          </p:nvSpPr>
          <p:spPr>
            <a:xfrm>
              <a:off x="4287" y="1774"/>
              <a:ext cx="115" cy="131"/>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ktangel 47">
              <a:extLst>
                <a:ext uri="{FF2B5EF4-FFF2-40B4-BE49-F238E27FC236}">
                  <a16:creationId xmlns:a16="http://schemas.microsoft.com/office/drawing/2014/main" id="{A18464C0-0B79-5460-F542-C8A619D596D6}"/>
                </a:ext>
              </a:extLst>
            </p:cNvPr>
            <p:cNvSpPr/>
            <p:nvPr/>
          </p:nvSpPr>
          <p:spPr>
            <a:xfrm>
              <a:off x="4833" y="1793"/>
              <a:ext cx="115" cy="131"/>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ktangel 48">
              <a:extLst>
                <a:ext uri="{FF2B5EF4-FFF2-40B4-BE49-F238E27FC236}">
                  <a16:creationId xmlns:a16="http://schemas.microsoft.com/office/drawing/2014/main" id="{1038125F-1FE2-077C-422B-F91A8D379D33}"/>
                </a:ext>
              </a:extLst>
            </p:cNvPr>
            <p:cNvSpPr/>
            <p:nvPr/>
          </p:nvSpPr>
          <p:spPr>
            <a:xfrm>
              <a:off x="4957" y="2476"/>
              <a:ext cx="115" cy="131"/>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ktangel 49">
              <a:extLst>
                <a:ext uri="{FF2B5EF4-FFF2-40B4-BE49-F238E27FC236}">
                  <a16:creationId xmlns:a16="http://schemas.microsoft.com/office/drawing/2014/main" id="{9AD5CE03-2892-9AC2-3A62-36040E4A553B}"/>
                </a:ext>
              </a:extLst>
            </p:cNvPr>
            <p:cNvSpPr/>
            <p:nvPr/>
          </p:nvSpPr>
          <p:spPr>
            <a:xfrm>
              <a:off x="4361" y="2429"/>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ktangel 50">
              <a:extLst>
                <a:ext uri="{FF2B5EF4-FFF2-40B4-BE49-F238E27FC236}">
                  <a16:creationId xmlns:a16="http://schemas.microsoft.com/office/drawing/2014/main" id="{47297306-9432-88F2-9EA4-1CF7AC2E9E3B}"/>
                </a:ext>
              </a:extLst>
            </p:cNvPr>
            <p:cNvSpPr/>
            <p:nvPr/>
          </p:nvSpPr>
          <p:spPr>
            <a:xfrm>
              <a:off x="4210" y="2229"/>
              <a:ext cx="115" cy="131"/>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2" name="Text Box 49">
            <a:extLst>
              <a:ext uri="{FF2B5EF4-FFF2-40B4-BE49-F238E27FC236}">
                <a16:creationId xmlns:a16="http://schemas.microsoft.com/office/drawing/2014/main" id="{3A0545FD-1517-1D40-5F7B-0F7793AADBAA}"/>
              </a:ext>
            </a:extLst>
          </p:cNvPr>
          <p:cNvSpPr txBox="1">
            <a:spLocks noChangeArrowheads="1"/>
          </p:cNvSpPr>
          <p:nvPr/>
        </p:nvSpPr>
        <p:spPr bwMode="auto">
          <a:xfrm>
            <a:off x="672749" y="1565156"/>
            <a:ext cx="20438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altLang="sv-SE" sz="1600" b="1" i="0" u="none" strike="noStrike" kern="1200" cap="none" spc="0" normalizeH="0" baseline="0" noProof="0" err="1">
                <a:ln>
                  <a:noFill/>
                </a:ln>
                <a:solidFill>
                  <a:prstClr val="black"/>
                </a:solidFill>
                <a:effectLst/>
                <a:uLnTx/>
                <a:uFillTx/>
                <a:latin typeface="Helvetica Light"/>
                <a:ea typeface="+mn-ea"/>
                <a:cs typeface="+mn-cs"/>
              </a:rPr>
              <a:t>Traditional</a:t>
            </a:r>
            <a:r>
              <a:rPr kumimoji="0" lang="sv-SE" altLang="sv-SE" sz="1600" b="1" i="0" u="none" strike="noStrike" kern="1200" cap="none" spc="0" normalizeH="0" baseline="0" noProof="0">
                <a:ln>
                  <a:noFill/>
                </a:ln>
                <a:solidFill>
                  <a:prstClr val="black"/>
                </a:solidFill>
                <a:effectLst/>
                <a:uLnTx/>
                <a:uFillTx/>
                <a:latin typeface="Helvetica Light"/>
                <a:ea typeface="+mn-ea"/>
                <a:cs typeface="+mn-cs"/>
              </a:rPr>
              <a:t> </a:t>
            </a:r>
            <a:r>
              <a:rPr kumimoji="0" lang="sv-SE" altLang="sv-SE" sz="1600" b="1" i="0" u="none" strike="noStrike" kern="1200" cap="none" spc="0" normalizeH="0" baseline="0" noProof="0" err="1">
                <a:ln>
                  <a:noFill/>
                </a:ln>
                <a:solidFill>
                  <a:prstClr val="black"/>
                </a:solidFill>
                <a:effectLst/>
                <a:uLnTx/>
                <a:uFillTx/>
                <a:latin typeface="Helvetica Light"/>
                <a:ea typeface="+mn-ea"/>
                <a:cs typeface="+mn-cs"/>
              </a:rPr>
              <a:t>insurance</a:t>
            </a:r>
            <a:endParaRPr kumimoji="0" lang="sv-SE" altLang="sv-SE" sz="1600" b="1" i="0" u="none" strike="noStrike" kern="1200" cap="none" spc="0" normalizeH="0" baseline="0" noProof="0">
              <a:ln>
                <a:noFill/>
              </a:ln>
              <a:solidFill>
                <a:prstClr val="black"/>
              </a:solidFill>
              <a:effectLst/>
              <a:uLnTx/>
              <a:uFillTx/>
              <a:latin typeface="Helvetica Light"/>
              <a:ea typeface="+mn-ea"/>
              <a:cs typeface="+mn-cs"/>
            </a:endParaRPr>
          </a:p>
        </p:txBody>
      </p:sp>
      <p:sp>
        <p:nvSpPr>
          <p:cNvPr id="53" name="Text Box 50">
            <a:extLst>
              <a:ext uri="{FF2B5EF4-FFF2-40B4-BE49-F238E27FC236}">
                <a16:creationId xmlns:a16="http://schemas.microsoft.com/office/drawing/2014/main" id="{3B413B7A-F988-9B9C-228A-45DB45F7CBBF}"/>
              </a:ext>
            </a:extLst>
          </p:cNvPr>
          <p:cNvSpPr txBox="1">
            <a:spLocks noChangeArrowheads="1"/>
          </p:cNvSpPr>
          <p:nvPr/>
        </p:nvSpPr>
        <p:spPr bwMode="auto">
          <a:xfrm>
            <a:off x="6551331" y="1565156"/>
            <a:ext cx="19960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altLang="sv-SE" sz="1600" b="1" i="0" u="none" strike="noStrike" kern="1200" cap="none" spc="0" normalizeH="0" baseline="0" noProof="0" err="1">
                <a:ln>
                  <a:noFill/>
                </a:ln>
                <a:solidFill>
                  <a:prstClr val="black"/>
                </a:solidFill>
                <a:effectLst/>
                <a:uLnTx/>
                <a:uFillTx/>
                <a:latin typeface="Helvetica Light"/>
                <a:ea typeface="+mn-ea"/>
                <a:cs typeface="+mn-cs"/>
              </a:rPr>
              <a:t>Own</a:t>
            </a:r>
            <a:r>
              <a:rPr kumimoji="0" lang="sv-SE" altLang="sv-SE" sz="1600" b="1" i="0" u="none" strike="noStrike" kern="1200" cap="none" spc="0" normalizeH="0" baseline="0" noProof="0">
                <a:ln>
                  <a:noFill/>
                </a:ln>
                <a:solidFill>
                  <a:prstClr val="black"/>
                </a:solidFill>
                <a:effectLst/>
                <a:uLnTx/>
                <a:uFillTx/>
                <a:latin typeface="Helvetica Light"/>
                <a:ea typeface="+mn-ea"/>
                <a:cs typeface="+mn-cs"/>
              </a:rPr>
              <a:t> choice </a:t>
            </a:r>
            <a:r>
              <a:rPr kumimoji="0" lang="sv-SE" altLang="sv-SE" sz="1600" b="1" i="0" u="none" strike="noStrike" kern="1200" cap="none" spc="0" normalizeH="0" baseline="0" noProof="0" err="1">
                <a:ln>
                  <a:noFill/>
                </a:ln>
                <a:solidFill>
                  <a:prstClr val="black"/>
                </a:solidFill>
                <a:effectLst/>
                <a:uLnTx/>
                <a:uFillTx/>
                <a:latin typeface="Helvetica Light"/>
                <a:ea typeface="+mn-ea"/>
                <a:cs typeface="+mn-cs"/>
              </a:rPr>
              <a:t>of</a:t>
            </a:r>
            <a:r>
              <a:rPr kumimoji="0" lang="sv-SE" altLang="sv-SE" sz="1600" b="1" i="0" u="none" strike="noStrike" kern="1200" cap="none" spc="0" normalizeH="0" baseline="0" noProof="0">
                <a:ln>
                  <a:noFill/>
                </a:ln>
                <a:solidFill>
                  <a:prstClr val="black"/>
                </a:solidFill>
                <a:effectLst/>
                <a:uLnTx/>
                <a:uFillTx/>
                <a:latin typeface="Helvetica Light"/>
                <a:ea typeface="+mn-ea"/>
                <a:cs typeface="+mn-cs"/>
              </a:rPr>
              <a:t> </a:t>
            </a:r>
            <a:r>
              <a:rPr kumimoji="0" lang="sv-SE" altLang="sv-SE" sz="1600" b="1" i="0" u="none" strike="noStrike" kern="1200" cap="none" spc="0" normalizeH="0" baseline="0" noProof="0" err="1">
                <a:ln>
                  <a:noFill/>
                </a:ln>
                <a:solidFill>
                  <a:prstClr val="black"/>
                </a:solidFill>
                <a:effectLst/>
                <a:uLnTx/>
                <a:uFillTx/>
                <a:latin typeface="Helvetica Light"/>
                <a:ea typeface="+mn-ea"/>
                <a:cs typeface="+mn-cs"/>
              </a:rPr>
              <a:t>funds</a:t>
            </a:r>
            <a:endParaRPr kumimoji="0" lang="sv-SE" altLang="sv-SE" sz="1600" b="1" i="0" u="none" strike="noStrike" kern="1200" cap="none" spc="0" normalizeH="0" baseline="0" noProof="0">
              <a:ln>
                <a:noFill/>
              </a:ln>
              <a:solidFill>
                <a:prstClr val="black"/>
              </a:solidFill>
              <a:effectLst/>
              <a:uLnTx/>
              <a:uFillTx/>
              <a:latin typeface="Helvetica Light"/>
              <a:ea typeface="+mn-ea"/>
              <a:cs typeface="+mn-cs"/>
            </a:endParaRPr>
          </a:p>
        </p:txBody>
      </p:sp>
      <p:sp>
        <p:nvSpPr>
          <p:cNvPr id="54" name="Text Box 51">
            <a:extLst>
              <a:ext uri="{FF2B5EF4-FFF2-40B4-BE49-F238E27FC236}">
                <a16:creationId xmlns:a16="http://schemas.microsoft.com/office/drawing/2014/main" id="{ACA60B6C-ED5E-887F-A847-5E0D817E1DDE}"/>
              </a:ext>
            </a:extLst>
          </p:cNvPr>
          <p:cNvSpPr txBox="1">
            <a:spLocks noChangeArrowheads="1"/>
          </p:cNvSpPr>
          <p:nvPr/>
        </p:nvSpPr>
        <p:spPr bwMode="auto">
          <a:xfrm>
            <a:off x="3559187" y="1571325"/>
            <a:ext cx="22465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altLang="sv-SE" sz="1600" b="1" i="0" u="none" strike="noStrike" kern="1200" cap="none" spc="0" normalizeH="0" baseline="0" noProof="0" err="1">
                <a:ln>
                  <a:noFill/>
                </a:ln>
                <a:solidFill>
                  <a:prstClr val="black"/>
                </a:solidFill>
                <a:effectLst/>
                <a:uLnTx/>
                <a:uFillTx/>
                <a:latin typeface="Helvetica Light"/>
                <a:ea typeface="+mn-ea"/>
                <a:cs typeface="+mn-cs"/>
              </a:rPr>
              <a:t>Fund</a:t>
            </a:r>
            <a:r>
              <a:rPr kumimoji="0" lang="sv-SE" altLang="sv-SE" sz="1600" b="1" i="0" u="none" strike="noStrike" kern="1200" cap="none" spc="0" normalizeH="0" baseline="0" noProof="0">
                <a:ln>
                  <a:noFill/>
                </a:ln>
                <a:solidFill>
                  <a:prstClr val="black"/>
                </a:solidFill>
                <a:effectLst/>
                <a:uLnTx/>
                <a:uFillTx/>
                <a:latin typeface="Helvetica Light"/>
                <a:ea typeface="+mn-ea"/>
                <a:cs typeface="+mn-cs"/>
              </a:rPr>
              <a:t> – Default solution </a:t>
            </a:r>
          </a:p>
        </p:txBody>
      </p:sp>
      <p:sp>
        <p:nvSpPr>
          <p:cNvPr id="55" name="Text Box 52">
            <a:extLst>
              <a:ext uri="{FF2B5EF4-FFF2-40B4-BE49-F238E27FC236}">
                <a16:creationId xmlns:a16="http://schemas.microsoft.com/office/drawing/2014/main" id="{77A5D86C-EFBD-1B65-4D0D-0F601D2E19D9}"/>
              </a:ext>
            </a:extLst>
          </p:cNvPr>
          <p:cNvSpPr txBox="1">
            <a:spLocks noChangeArrowheads="1"/>
          </p:cNvSpPr>
          <p:nvPr/>
        </p:nvSpPr>
        <p:spPr bwMode="auto">
          <a:xfrm>
            <a:off x="478768" y="3932662"/>
            <a:ext cx="25516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1400" b="0" i="0" u="none" strike="noStrike" kern="1200" cap="none" spc="0" normalizeH="0" baseline="0" noProof="0">
                <a:ln>
                  <a:noFill/>
                </a:ln>
                <a:solidFill>
                  <a:prstClr val="black"/>
                </a:solidFill>
                <a:effectLst/>
                <a:uLnTx/>
                <a:uFillTx/>
                <a:latin typeface="Helvetica Light"/>
                <a:ea typeface="+mn-ea"/>
                <a:cs typeface="+mn-cs"/>
              </a:rPr>
              <a:t>- Company </a:t>
            </a:r>
            <a:r>
              <a:rPr kumimoji="0" lang="sv-SE" altLang="sv-SE" sz="1400" b="0" i="0" u="none" strike="noStrike" kern="1200" cap="none" spc="0" normalizeH="0" baseline="0" noProof="0" err="1">
                <a:ln>
                  <a:noFill/>
                </a:ln>
                <a:solidFill>
                  <a:prstClr val="black"/>
                </a:solidFill>
                <a:effectLst/>
                <a:uLnTx/>
                <a:uFillTx/>
                <a:latin typeface="Helvetica Light"/>
                <a:ea typeface="+mn-ea"/>
                <a:cs typeface="+mn-cs"/>
              </a:rPr>
              <a:t>decides</a:t>
            </a:r>
            <a:r>
              <a:rPr kumimoji="0" lang="sv-SE" altLang="sv-SE" sz="1400" b="0" i="0" u="none" strike="noStrike" kern="1200" cap="none" spc="0" normalizeH="0" baseline="0" noProof="0">
                <a:ln>
                  <a:noFill/>
                </a:ln>
                <a:solidFill>
                  <a:prstClr val="black"/>
                </a:solidFill>
                <a:effectLst/>
                <a:uLnTx/>
                <a:uFillTx/>
                <a:latin typeface="Helvetica Light"/>
                <a:ea typeface="+mn-ea"/>
                <a:cs typeface="+mn-cs"/>
              </a:rPr>
              <a:t> investment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1400" b="0" i="0" u="none" strike="noStrike" kern="1200" cap="none" spc="0" normalizeH="0" baseline="0" noProof="0">
                <a:ln>
                  <a:noFill/>
                </a:ln>
                <a:solidFill>
                  <a:prstClr val="black"/>
                </a:solidFill>
                <a:effectLst/>
                <a:uLnTx/>
                <a:uFillTx/>
                <a:latin typeface="Helvetica Light"/>
                <a:ea typeface="+mn-ea"/>
                <a:cs typeface="+mn-cs"/>
              </a:rPr>
              <a:t>- </a:t>
            </a:r>
            <a:r>
              <a:rPr kumimoji="0" lang="sv-SE" altLang="sv-SE" sz="1400" b="0" i="0" u="none" strike="noStrike" kern="1200" cap="none" spc="0" normalizeH="0" baseline="0" noProof="0" err="1">
                <a:ln>
                  <a:noFill/>
                </a:ln>
                <a:solidFill>
                  <a:prstClr val="black"/>
                </a:solidFill>
                <a:effectLst/>
                <a:uLnTx/>
                <a:uFillTx/>
                <a:latin typeface="Helvetica Light"/>
                <a:ea typeface="+mn-ea"/>
                <a:cs typeface="+mn-cs"/>
              </a:rPr>
              <a:t>Guarantee</a:t>
            </a:r>
            <a:r>
              <a:rPr kumimoji="0" lang="sv-SE" altLang="sv-SE" sz="1400" b="0" i="0" u="none" strike="noStrike" kern="1200" cap="none" spc="0" normalizeH="0" baseline="0" noProof="0">
                <a:ln>
                  <a:noFill/>
                </a:ln>
                <a:solidFill>
                  <a:prstClr val="black"/>
                </a:solidFill>
                <a:effectLst/>
                <a:uLnTx/>
                <a:uFillTx/>
                <a:latin typeface="Helvetica Light"/>
                <a:ea typeface="+mn-ea"/>
                <a:cs typeface="+mn-cs"/>
              </a:rPr>
              <a:t> </a:t>
            </a:r>
            <a:r>
              <a:rPr kumimoji="0" lang="sv-SE" altLang="sv-SE" sz="1400" b="0" i="0" u="none" strike="noStrike" kern="1200" cap="none" spc="0" normalizeH="0" baseline="0" noProof="0" err="1">
                <a:ln>
                  <a:noFill/>
                </a:ln>
                <a:solidFill>
                  <a:prstClr val="black"/>
                </a:solidFill>
                <a:effectLst/>
                <a:uLnTx/>
                <a:uFillTx/>
                <a:latin typeface="Helvetica Light"/>
                <a:ea typeface="+mn-ea"/>
                <a:cs typeface="+mn-cs"/>
              </a:rPr>
              <a:t>of</a:t>
            </a:r>
            <a:r>
              <a:rPr kumimoji="0" lang="sv-SE" altLang="sv-SE" sz="1400" b="0" i="0" u="none" strike="noStrike" kern="1200" cap="none" spc="0" normalizeH="0" baseline="0" noProof="0">
                <a:ln>
                  <a:noFill/>
                </a:ln>
                <a:solidFill>
                  <a:prstClr val="black"/>
                </a:solidFill>
                <a:effectLst/>
                <a:uLnTx/>
                <a:uFillTx/>
                <a:latin typeface="Helvetica Light"/>
                <a:ea typeface="+mn-ea"/>
                <a:cs typeface="+mn-cs"/>
              </a:rPr>
              <a:t> </a:t>
            </a:r>
            <a:r>
              <a:rPr kumimoji="0" lang="sv-SE" altLang="sv-SE" sz="1400" b="0" i="0" u="none" strike="noStrike" kern="1200" cap="none" spc="0" normalizeH="0" baseline="0" noProof="0" err="1">
                <a:ln>
                  <a:noFill/>
                </a:ln>
                <a:solidFill>
                  <a:prstClr val="black"/>
                </a:solidFill>
                <a:effectLst/>
                <a:uLnTx/>
                <a:uFillTx/>
                <a:latin typeface="Helvetica Light"/>
                <a:ea typeface="+mn-ea"/>
                <a:cs typeface="+mn-cs"/>
              </a:rPr>
              <a:t>some</a:t>
            </a:r>
            <a:r>
              <a:rPr kumimoji="0" lang="sv-SE" altLang="sv-SE" sz="1400" b="0" i="0" u="none" strike="noStrike" kern="1200" cap="none" spc="0" normalizeH="0" baseline="0" noProof="0">
                <a:ln>
                  <a:noFill/>
                </a:ln>
                <a:solidFill>
                  <a:prstClr val="black"/>
                </a:solidFill>
                <a:effectLst/>
                <a:uLnTx/>
                <a:uFillTx/>
                <a:latin typeface="Helvetica Light"/>
                <a:ea typeface="+mn-ea"/>
                <a:cs typeface="+mn-cs"/>
              </a:rPr>
              <a:t> </a:t>
            </a:r>
            <a:r>
              <a:rPr kumimoji="0" lang="sv-SE" altLang="sv-SE" sz="1400" b="0" i="0" u="none" strike="noStrike" kern="1200" cap="none" spc="0" normalizeH="0" baseline="0" noProof="0" err="1">
                <a:ln>
                  <a:noFill/>
                </a:ln>
                <a:solidFill>
                  <a:prstClr val="black"/>
                </a:solidFill>
                <a:effectLst/>
                <a:uLnTx/>
                <a:uFillTx/>
                <a:latin typeface="Helvetica Light"/>
                <a:ea typeface="+mn-ea"/>
                <a:cs typeface="+mn-cs"/>
              </a:rPr>
              <a:t>type</a:t>
            </a:r>
            <a:endParaRPr kumimoji="0" lang="sv-SE" altLang="sv-SE" sz="1400" b="0" i="0" u="none" strike="noStrike" kern="1200" cap="none" spc="0" normalizeH="0" baseline="0" noProof="0">
              <a:ln>
                <a:noFill/>
              </a:ln>
              <a:solidFill>
                <a:prstClr val="black"/>
              </a:solidFill>
              <a:effectLst/>
              <a:uLnTx/>
              <a:uFillTx/>
              <a:latin typeface="Helvetica Light"/>
              <a:ea typeface="+mn-ea"/>
              <a:cs typeface="+mn-cs"/>
            </a:endParaRPr>
          </a:p>
        </p:txBody>
      </p:sp>
      <p:sp>
        <p:nvSpPr>
          <p:cNvPr id="56" name="Text Box 53">
            <a:extLst>
              <a:ext uri="{FF2B5EF4-FFF2-40B4-BE49-F238E27FC236}">
                <a16:creationId xmlns:a16="http://schemas.microsoft.com/office/drawing/2014/main" id="{3429C5DA-260D-3D5D-CA97-A81DED76F7F9}"/>
              </a:ext>
            </a:extLst>
          </p:cNvPr>
          <p:cNvSpPr txBox="1">
            <a:spLocks noChangeArrowheads="1"/>
          </p:cNvSpPr>
          <p:nvPr/>
        </p:nvSpPr>
        <p:spPr bwMode="auto">
          <a:xfrm>
            <a:off x="6512762" y="3911366"/>
            <a:ext cx="22942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1400" b="0" i="0" u="none" strike="noStrike" kern="1200" cap="none" spc="0" normalizeH="0" baseline="0" noProof="0">
                <a:ln>
                  <a:noFill/>
                </a:ln>
                <a:solidFill>
                  <a:prstClr val="black"/>
                </a:solidFill>
                <a:effectLst/>
                <a:uLnTx/>
                <a:uFillTx/>
                <a:latin typeface="Helvetica Light"/>
                <a:ea typeface="+mn-ea"/>
                <a:cs typeface="+mn-cs"/>
              </a:rPr>
              <a:t>- </a:t>
            </a:r>
            <a:r>
              <a:rPr kumimoji="0" lang="sv-SE" altLang="sv-SE" sz="1400" b="0" i="0" u="none" strike="noStrike" kern="1200" cap="none" spc="0" normalizeH="0" baseline="0" noProof="0" err="1">
                <a:ln>
                  <a:noFill/>
                </a:ln>
                <a:solidFill>
                  <a:prstClr val="black"/>
                </a:solidFill>
                <a:effectLst/>
                <a:uLnTx/>
                <a:uFillTx/>
                <a:latin typeface="Helvetica Light"/>
                <a:ea typeface="+mn-ea"/>
                <a:cs typeface="+mn-cs"/>
              </a:rPr>
              <a:t>You</a:t>
            </a:r>
            <a:r>
              <a:rPr kumimoji="0" lang="sv-SE" altLang="sv-SE" sz="1400" b="0" i="0" u="none" strike="noStrike" kern="1200" cap="none" spc="0" normalizeH="0" baseline="0" noProof="0">
                <a:ln>
                  <a:noFill/>
                </a:ln>
                <a:solidFill>
                  <a:prstClr val="black"/>
                </a:solidFill>
                <a:effectLst/>
                <a:uLnTx/>
                <a:uFillTx/>
                <a:latin typeface="Helvetica Light"/>
                <a:ea typeface="+mn-ea"/>
                <a:cs typeface="+mn-cs"/>
              </a:rPr>
              <a:t> </a:t>
            </a:r>
            <a:r>
              <a:rPr kumimoji="0" lang="sv-SE" altLang="sv-SE" sz="1400" b="0" i="0" u="none" strike="noStrike" kern="1200" cap="none" spc="0" normalizeH="0" baseline="0" noProof="0" err="1">
                <a:ln>
                  <a:noFill/>
                </a:ln>
                <a:solidFill>
                  <a:prstClr val="black"/>
                </a:solidFill>
                <a:effectLst/>
                <a:uLnTx/>
                <a:uFillTx/>
                <a:latin typeface="Helvetica Light"/>
                <a:ea typeface="+mn-ea"/>
                <a:cs typeface="+mn-cs"/>
              </a:rPr>
              <a:t>choose</a:t>
            </a:r>
            <a:r>
              <a:rPr kumimoji="0" lang="sv-SE" altLang="sv-SE" sz="1400" b="0" i="0" u="none" strike="noStrike" kern="1200" cap="none" spc="0" normalizeH="0" baseline="0" noProof="0">
                <a:ln>
                  <a:noFill/>
                </a:ln>
                <a:solidFill>
                  <a:prstClr val="black"/>
                </a:solidFill>
                <a:effectLst/>
                <a:uLnTx/>
                <a:uFillTx/>
                <a:latin typeface="Helvetica Light"/>
                <a:ea typeface="+mn-ea"/>
                <a:cs typeface="+mn-cs"/>
              </a:rPr>
              <a:t> </a:t>
            </a:r>
            <a:r>
              <a:rPr kumimoji="0" lang="sv-SE" altLang="sv-SE" sz="1400" b="0" i="0" u="none" strike="noStrike" kern="1200" cap="none" spc="0" normalizeH="0" baseline="0" noProof="0" err="1">
                <a:ln>
                  <a:noFill/>
                </a:ln>
                <a:solidFill>
                  <a:prstClr val="black"/>
                </a:solidFill>
                <a:effectLst/>
                <a:uLnTx/>
                <a:uFillTx/>
                <a:latin typeface="Helvetica Light"/>
                <a:ea typeface="+mn-ea"/>
                <a:cs typeface="+mn-cs"/>
              </a:rPr>
              <a:t>funds</a:t>
            </a:r>
            <a:r>
              <a:rPr kumimoji="0" lang="sv-SE" altLang="sv-SE" sz="1400" b="0" i="0" u="none" strike="noStrike" kern="1200" cap="none" spc="0" normalizeH="0" baseline="0" noProof="0">
                <a:ln>
                  <a:noFill/>
                </a:ln>
                <a:solidFill>
                  <a:prstClr val="black"/>
                </a:solidFill>
                <a:effectLst/>
                <a:uLnTx/>
                <a:uFillTx/>
                <a:latin typeface="Helvetica Light"/>
                <a:ea typeface="+mn-ea"/>
                <a:cs typeface="+mn-cs"/>
              </a:rPr>
              <a:t> </a:t>
            </a:r>
            <a:r>
              <a:rPr kumimoji="0" lang="sv-SE" altLang="sv-SE" sz="1400" b="0" i="0" u="none" strike="noStrike" kern="1200" cap="none" spc="0" normalizeH="0" baseline="0" noProof="0" err="1">
                <a:ln>
                  <a:noFill/>
                </a:ln>
                <a:solidFill>
                  <a:prstClr val="black"/>
                </a:solidFill>
                <a:effectLst/>
                <a:uLnTx/>
                <a:uFillTx/>
                <a:latin typeface="Helvetica Light"/>
                <a:ea typeface="+mn-ea"/>
                <a:cs typeface="+mn-cs"/>
              </a:rPr>
              <a:t>yourself</a:t>
            </a:r>
            <a:endParaRPr kumimoji="0" lang="sv-SE" altLang="sv-SE" sz="1400" b="0" i="0" u="none" strike="noStrike" kern="1200" cap="none" spc="0" normalizeH="0" baseline="0" noProof="0">
              <a:ln>
                <a:noFill/>
              </a:ln>
              <a:solidFill>
                <a:prstClr val="black"/>
              </a:solidFill>
              <a:effectLst/>
              <a:uLnTx/>
              <a:uFillTx/>
              <a:latin typeface="Helvetica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1400" b="0" i="0" u="none" strike="noStrike" kern="1200" cap="none" spc="0" normalizeH="0" baseline="0" noProof="0">
                <a:ln>
                  <a:noFill/>
                </a:ln>
                <a:solidFill>
                  <a:prstClr val="black"/>
                </a:solidFill>
                <a:effectLst/>
                <a:uLnTx/>
                <a:uFillTx/>
                <a:latin typeface="Helvetica Light"/>
                <a:ea typeface="+mn-ea"/>
                <a:cs typeface="+mn-cs"/>
              </a:rPr>
              <a:t>- No </a:t>
            </a:r>
            <a:r>
              <a:rPr kumimoji="0" lang="sv-SE" altLang="sv-SE" sz="1400" b="0" i="0" u="none" strike="noStrike" kern="1200" cap="none" spc="0" normalizeH="0" baseline="0" noProof="0" err="1">
                <a:ln>
                  <a:noFill/>
                </a:ln>
                <a:solidFill>
                  <a:prstClr val="black"/>
                </a:solidFill>
                <a:effectLst/>
                <a:uLnTx/>
                <a:uFillTx/>
                <a:latin typeface="Helvetica Light"/>
                <a:ea typeface="+mn-ea"/>
                <a:cs typeface="+mn-cs"/>
              </a:rPr>
              <a:t>guarantee</a:t>
            </a:r>
            <a:endParaRPr kumimoji="0" lang="sv-SE" altLang="sv-SE" sz="1400" b="0" i="0" u="none" strike="noStrike" kern="1200" cap="none" spc="0" normalizeH="0" baseline="0" noProof="0">
              <a:ln>
                <a:noFill/>
              </a:ln>
              <a:solidFill>
                <a:prstClr val="black"/>
              </a:solidFill>
              <a:effectLst/>
              <a:uLnTx/>
              <a:uFillTx/>
              <a:latin typeface="Helvetica Light"/>
              <a:ea typeface="+mn-ea"/>
              <a:cs typeface="+mn-cs"/>
            </a:endParaRPr>
          </a:p>
        </p:txBody>
      </p:sp>
      <p:sp>
        <p:nvSpPr>
          <p:cNvPr id="57" name="Text Box 54">
            <a:extLst>
              <a:ext uri="{FF2B5EF4-FFF2-40B4-BE49-F238E27FC236}">
                <a16:creationId xmlns:a16="http://schemas.microsoft.com/office/drawing/2014/main" id="{C19C8F8D-1082-8D51-2515-784DBF0D063A}"/>
              </a:ext>
            </a:extLst>
          </p:cNvPr>
          <p:cNvSpPr txBox="1">
            <a:spLocks noChangeArrowheads="1"/>
          </p:cNvSpPr>
          <p:nvPr/>
        </p:nvSpPr>
        <p:spPr bwMode="auto">
          <a:xfrm>
            <a:off x="3609014" y="3930724"/>
            <a:ext cx="32641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1400" b="0" i="0" u="none" strike="noStrike" kern="1200" cap="none" spc="0" normalizeH="0" baseline="0" noProof="0">
                <a:ln>
                  <a:noFill/>
                </a:ln>
                <a:solidFill>
                  <a:prstClr val="black"/>
                </a:solidFill>
                <a:effectLst/>
                <a:uLnTx/>
                <a:uFillTx/>
                <a:latin typeface="Helvetica Light"/>
                <a:ea typeface="+mn-ea"/>
                <a:cs typeface="+mn-cs"/>
              </a:rPr>
              <a:t>- Company </a:t>
            </a:r>
            <a:r>
              <a:rPr kumimoji="0" lang="sv-SE" altLang="sv-SE" sz="1400" b="0" i="0" u="none" strike="noStrike" kern="1200" cap="none" spc="0" normalizeH="0" baseline="0" noProof="0" err="1">
                <a:ln>
                  <a:noFill/>
                </a:ln>
                <a:solidFill>
                  <a:prstClr val="black"/>
                </a:solidFill>
                <a:effectLst/>
                <a:uLnTx/>
                <a:uFillTx/>
                <a:latin typeface="Helvetica Light"/>
                <a:ea typeface="+mn-ea"/>
                <a:cs typeface="+mn-cs"/>
              </a:rPr>
              <a:t>chooses</a:t>
            </a:r>
            <a:r>
              <a:rPr kumimoji="0" lang="sv-SE" altLang="sv-SE" sz="1400" b="0" i="0" u="none" strike="noStrike" kern="1200" cap="none" spc="0" normalizeH="0" baseline="0" noProof="0">
                <a:ln>
                  <a:noFill/>
                </a:ln>
                <a:solidFill>
                  <a:prstClr val="black"/>
                </a:solidFill>
                <a:effectLst/>
                <a:uLnTx/>
                <a:uFillTx/>
                <a:latin typeface="Helvetica Light"/>
                <a:ea typeface="+mn-ea"/>
                <a:cs typeface="+mn-cs"/>
              </a:rPr>
              <a:t> </a:t>
            </a:r>
            <a:r>
              <a:rPr kumimoji="0" lang="sv-SE" altLang="sv-SE" sz="1400" b="0" i="0" u="none" strike="noStrike" kern="1200" cap="none" spc="0" normalizeH="0" baseline="0" noProof="0" err="1">
                <a:ln>
                  <a:noFill/>
                </a:ln>
                <a:solidFill>
                  <a:prstClr val="black"/>
                </a:solidFill>
                <a:effectLst/>
                <a:uLnTx/>
                <a:uFillTx/>
                <a:latin typeface="Helvetica Light"/>
                <a:ea typeface="+mn-ea"/>
                <a:cs typeface="+mn-cs"/>
              </a:rPr>
              <a:t>funds</a:t>
            </a:r>
            <a:endParaRPr kumimoji="0" lang="sv-SE" altLang="sv-SE" sz="1400" b="0" i="0" u="none" strike="noStrike" kern="1200" cap="none" spc="0" normalizeH="0" baseline="0" noProof="0">
              <a:ln>
                <a:noFill/>
              </a:ln>
              <a:solidFill>
                <a:prstClr val="black"/>
              </a:solidFill>
              <a:effectLst/>
              <a:uLnTx/>
              <a:uFillTx/>
              <a:latin typeface="Helvetica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1400" b="0" i="0" u="none" strike="noStrike" kern="1200" cap="none" spc="0" normalizeH="0" baseline="0" noProof="0">
                <a:ln>
                  <a:noFill/>
                </a:ln>
                <a:solidFill>
                  <a:prstClr val="black"/>
                </a:solidFill>
                <a:effectLst/>
                <a:uLnTx/>
                <a:uFillTx/>
                <a:latin typeface="Helvetica Light"/>
                <a:ea typeface="+mn-ea"/>
                <a:cs typeface="+mn-cs"/>
              </a:rPr>
              <a:t>- No </a:t>
            </a:r>
            <a:r>
              <a:rPr kumimoji="0" lang="sv-SE" altLang="sv-SE" sz="1400" b="0" i="0" u="none" strike="noStrike" kern="1200" cap="none" spc="0" normalizeH="0" baseline="0" noProof="0" err="1">
                <a:ln>
                  <a:noFill/>
                </a:ln>
                <a:solidFill>
                  <a:prstClr val="black"/>
                </a:solidFill>
                <a:effectLst/>
                <a:uLnTx/>
                <a:uFillTx/>
                <a:latin typeface="Helvetica Light"/>
                <a:ea typeface="+mn-ea"/>
                <a:cs typeface="+mn-cs"/>
              </a:rPr>
              <a:t>guarantee</a:t>
            </a:r>
            <a:endParaRPr kumimoji="0" lang="sv-SE" altLang="sv-SE" sz="1400" b="0" i="0" u="none" strike="noStrike" kern="1200" cap="none" spc="0" normalizeH="0" baseline="0" noProof="0">
              <a:ln>
                <a:noFill/>
              </a:ln>
              <a:solidFill>
                <a:prstClr val="black"/>
              </a:solidFill>
              <a:effectLst/>
              <a:uLnTx/>
              <a:uFillTx/>
              <a:latin typeface="Helvetica Light"/>
              <a:ea typeface="+mn-ea"/>
              <a:cs typeface="+mn-cs"/>
            </a:endParaRPr>
          </a:p>
        </p:txBody>
      </p:sp>
      <p:sp>
        <p:nvSpPr>
          <p:cNvPr id="58" name="Rektangel 57">
            <a:extLst>
              <a:ext uri="{FF2B5EF4-FFF2-40B4-BE49-F238E27FC236}">
                <a16:creationId xmlns:a16="http://schemas.microsoft.com/office/drawing/2014/main" id="{8AC48FA1-1DBF-E116-1347-DD43D7B71DB1}"/>
              </a:ext>
            </a:extLst>
          </p:cNvPr>
          <p:cNvSpPr/>
          <p:nvPr/>
        </p:nvSpPr>
        <p:spPr bwMode="auto">
          <a:xfrm>
            <a:off x="570818" y="4775747"/>
            <a:ext cx="182563" cy="20955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ktangel 58">
            <a:extLst>
              <a:ext uri="{FF2B5EF4-FFF2-40B4-BE49-F238E27FC236}">
                <a16:creationId xmlns:a16="http://schemas.microsoft.com/office/drawing/2014/main" id="{D7C113B4-5859-E4B0-F682-C182D827394A}"/>
              </a:ext>
            </a:extLst>
          </p:cNvPr>
          <p:cNvSpPr/>
          <p:nvPr/>
        </p:nvSpPr>
        <p:spPr bwMode="auto">
          <a:xfrm>
            <a:off x="1337728" y="4777334"/>
            <a:ext cx="182563" cy="207963"/>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ktangel 59">
            <a:extLst>
              <a:ext uri="{FF2B5EF4-FFF2-40B4-BE49-F238E27FC236}">
                <a16:creationId xmlns:a16="http://schemas.microsoft.com/office/drawing/2014/main" id="{F3EF9651-4CBA-DC45-0242-4DE823998C63}"/>
              </a:ext>
            </a:extLst>
          </p:cNvPr>
          <p:cNvSpPr/>
          <p:nvPr/>
        </p:nvSpPr>
        <p:spPr bwMode="auto">
          <a:xfrm>
            <a:off x="2500961" y="4770350"/>
            <a:ext cx="182563" cy="207963"/>
          </a:xfrm>
          <a:prstGeom prst="rect">
            <a:avLst/>
          </a:prstGeom>
          <a:solidFill>
            <a:srgbClr val="F4911E"/>
          </a:solid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ktangel 60">
            <a:extLst>
              <a:ext uri="{FF2B5EF4-FFF2-40B4-BE49-F238E27FC236}">
                <a16:creationId xmlns:a16="http://schemas.microsoft.com/office/drawing/2014/main" id="{20D16912-1D95-2B18-E6FD-77189A8AB71D}"/>
              </a:ext>
            </a:extLst>
          </p:cNvPr>
          <p:cNvSpPr/>
          <p:nvPr/>
        </p:nvSpPr>
        <p:spPr bwMode="auto">
          <a:xfrm>
            <a:off x="3474005" y="4768763"/>
            <a:ext cx="182563" cy="209550"/>
          </a:xfrm>
          <a:prstGeom prst="rect">
            <a:avLst/>
          </a:prstGeom>
          <a:solidFill>
            <a:schemeClr val="accent6">
              <a:lumMod val="60000"/>
              <a:lumOff val="40000"/>
            </a:schemeClr>
          </a:solid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ruta 61">
            <a:extLst>
              <a:ext uri="{FF2B5EF4-FFF2-40B4-BE49-F238E27FC236}">
                <a16:creationId xmlns:a16="http://schemas.microsoft.com/office/drawing/2014/main" id="{1DEA78BA-0D05-5408-C1CF-1FDD392A114E}"/>
              </a:ext>
            </a:extLst>
          </p:cNvPr>
          <p:cNvSpPr txBox="1"/>
          <p:nvPr/>
        </p:nvSpPr>
        <p:spPr>
          <a:xfrm>
            <a:off x="757511" y="4749717"/>
            <a:ext cx="599009"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Helvetica Light" panose="020B0403020202020204"/>
                <a:ea typeface="+mn-ea"/>
                <a:cs typeface="+mn-cs"/>
              </a:rPr>
              <a:t>Stocks</a:t>
            </a:r>
          </a:p>
        </p:txBody>
      </p:sp>
      <p:sp>
        <p:nvSpPr>
          <p:cNvPr id="63" name="textruta 62">
            <a:extLst>
              <a:ext uri="{FF2B5EF4-FFF2-40B4-BE49-F238E27FC236}">
                <a16:creationId xmlns:a16="http://schemas.microsoft.com/office/drawing/2014/main" id="{85087EE3-035A-1E06-CCDF-2572EEEB7A5C}"/>
              </a:ext>
            </a:extLst>
          </p:cNvPr>
          <p:cNvSpPr txBox="1"/>
          <p:nvPr/>
        </p:nvSpPr>
        <p:spPr>
          <a:xfrm>
            <a:off x="1504103" y="4764715"/>
            <a:ext cx="127450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Helvetica Light" panose="020B0403020202020204"/>
                <a:ea typeface="+mn-ea"/>
                <a:cs typeface="+mn-cs"/>
              </a:rPr>
              <a:t>Rates &amp; Bonds</a:t>
            </a:r>
          </a:p>
        </p:txBody>
      </p:sp>
      <p:sp>
        <p:nvSpPr>
          <p:cNvPr id="64" name="textruta 63">
            <a:extLst>
              <a:ext uri="{FF2B5EF4-FFF2-40B4-BE49-F238E27FC236}">
                <a16:creationId xmlns:a16="http://schemas.microsoft.com/office/drawing/2014/main" id="{997857CB-44C8-9AE9-811E-35D947395CFC}"/>
              </a:ext>
            </a:extLst>
          </p:cNvPr>
          <p:cNvSpPr txBox="1"/>
          <p:nvPr/>
        </p:nvSpPr>
        <p:spPr>
          <a:xfrm>
            <a:off x="2671828" y="4742733"/>
            <a:ext cx="82574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err="1">
                <a:ln>
                  <a:noFill/>
                </a:ln>
                <a:solidFill>
                  <a:prstClr val="black"/>
                </a:solidFill>
                <a:effectLst/>
                <a:uLnTx/>
                <a:uFillTx/>
                <a:latin typeface="Helvetica Light" panose="020B0403020202020204"/>
                <a:ea typeface="+mn-ea"/>
                <a:cs typeface="+mn-cs"/>
              </a:rPr>
              <a:t>Properties</a:t>
            </a:r>
            <a:endParaRPr kumimoji="0" lang="sv-SE" sz="1050" b="0" i="0" u="none" strike="noStrike" kern="1200" cap="none" spc="0" normalizeH="0" baseline="0" noProof="0">
              <a:ln>
                <a:noFill/>
              </a:ln>
              <a:solidFill>
                <a:prstClr val="black"/>
              </a:solidFill>
              <a:effectLst/>
              <a:uLnTx/>
              <a:uFillTx/>
              <a:latin typeface="Helvetica Light" panose="020B0403020202020204"/>
              <a:ea typeface="+mn-ea"/>
              <a:cs typeface="+mn-cs"/>
            </a:endParaRPr>
          </a:p>
        </p:txBody>
      </p:sp>
      <p:sp>
        <p:nvSpPr>
          <p:cNvPr id="65" name="textruta 64">
            <a:extLst>
              <a:ext uri="{FF2B5EF4-FFF2-40B4-BE49-F238E27FC236}">
                <a16:creationId xmlns:a16="http://schemas.microsoft.com/office/drawing/2014/main" id="{03F99A73-10B7-0EA7-6F76-0148A2599E84}"/>
              </a:ext>
            </a:extLst>
          </p:cNvPr>
          <p:cNvSpPr txBox="1"/>
          <p:nvPr/>
        </p:nvSpPr>
        <p:spPr>
          <a:xfrm>
            <a:off x="3656568" y="4751993"/>
            <a:ext cx="163956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Helvetica Light" panose="020B0403020202020204"/>
                <a:ea typeface="+mn-ea"/>
                <a:cs typeface="+mn-cs"/>
              </a:rPr>
              <a:t>Alternative </a:t>
            </a:r>
            <a:r>
              <a:rPr kumimoji="0" lang="sv-SE" sz="1050" b="0" i="0" u="none" strike="noStrike" kern="1200" cap="none" spc="0" normalizeH="0" baseline="0" noProof="0" err="1">
                <a:ln>
                  <a:noFill/>
                </a:ln>
                <a:solidFill>
                  <a:prstClr val="black"/>
                </a:solidFill>
                <a:effectLst/>
                <a:uLnTx/>
                <a:uFillTx/>
                <a:latin typeface="Helvetica Light" panose="020B0403020202020204"/>
                <a:ea typeface="+mn-ea"/>
                <a:cs typeface="+mn-cs"/>
              </a:rPr>
              <a:t>placements</a:t>
            </a:r>
            <a:endParaRPr kumimoji="0" lang="sv-SE" sz="1050" b="0" i="0" u="none" strike="noStrike" kern="1200" cap="none" spc="0" normalizeH="0" baseline="0" noProof="0">
              <a:ln>
                <a:noFill/>
              </a:ln>
              <a:solidFill>
                <a:prstClr val="black"/>
              </a:solidFill>
              <a:effectLst/>
              <a:uLnTx/>
              <a:uFillTx/>
              <a:latin typeface="Helvetica Light" panose="020B0403020202020204"/>
              <a:ea typeface="+mn-ea"/>
              <a:cs typeface="+mn-cs"/>
            </a:endParaRPr>
          </a:p>
        </p:txBody>
      </p:sp>
    </p:spTree>
    <p:extLst>
      <p:ext uri="{BB962C8B-B14F-4D97-AF65-F5344CB8AC3E}">
        <p14:creationId xmlns:p14="http://schemas.microsoft.com/office/powerpoint/2010/main" val="2115457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P spid="52" grpId="0"/>
      <p:bldP spid="53" grpId="0"/>
      <p:bldP spid="54" grpId="0"/>
      <p:bldP spid="55" grpId="0"/>
      <p:bldP spid="56"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5">
            <a:extLst>
              <a:ext uri="{FF2B5EF4-FFF2-40B4-BE49-F238E27FC236}">
                <a16:creationId xmlns:a16="http://schemas.microsoft.com/office/drawing/2014/main" id="{80A34854-C1AA-4DF9-96A3-3554F648B83B}"/>
              </a:ext>
            </a:extLst>
          </p:cNvPr>
          <p:cNvSpPr txBox="1">
            <a:spLocks/>
          </p:cNvSpPr>
          <p:nvPr/>
        </p:nvSpPr>
        <p:spPr>
          <a:xfrm>
            <a:off x="1142999" y="495192"/>
            <a:ext cx="6856810" cy="517922"/>
          </a:xfrm>
          <a:prstGeom prst="rect">
            <a:avLst/>
          </a:prstGeom>
        </p:spPr>
        <p:txBody>
          <a:bodyPr/>
          <a:lstStyle/>
          <a:p>
            <a:pPr defTabSz="685800" eaLnBrk="0" fontAlgn="base" hangingPunct="0">
              <a:lnSpc>
                <a:spcPct val="83000"/>
              </a:lnSpc>
              <a:spcBef>
                <a:spcPct val="0"/>
              </a:spcBef>
              <a:spcAft>
                <a:spcPct val="0"/>
              </a:spcAft>
              <a:defRPr/>
            </a:pPr>
            <a:r>
              <a:rPr lang="sv-SE" sz="2800" kern="0">
                <a:solidFill>
                  <a:srgbClr val="E07523"/>
                </a:solidFill>
                <a:latin typeface="Helvetica" panose="020B0604020202020204" pitchFamily="34" charset="0"/>
                <a:ea typeface="+mj-ea"/>
                <a:cs typeface="Helvetica" panose="020B0604020202020204" pitchFamily="34" charset="0"/>
              </a:rPr>
              <a:t>THE SWEDISH PENSION SYSTEM</a:t>
            </a:r>
          </a:p>
          <a:p>
            <a:pPr defTabSz="685800" eaLnBrk="0" fontAlgn="base" hangingPunct="0">
              <a:lnSpc>
                <a:spcPct val="83000"/>
              </a:lnSpc>
              <a:spcBef>
                <a:spcPct val="0"/>
              </a:spcBef>
              <a:spcAft>
                <a:spcPct val="0"/>
              </a:spcAft>
              <a:defRPr/>
            </a:pPr>
            <a:endParaRPr lang="sv-SE" sz="2800" kern="0">
              <a:solidFill>
                <a:srgbClr val="DE9F1F"/>
              </a:solidFill>
              <a:latin typeface="Helvetica" panose="020B0604020202020204" pitchFamily="34" charset="0"/>
              <a:ea typeface="+mj-ea"/>
              <a:cs typeface="Helvetica" panose="020B0604020202020204" pitchFamily="34" charset="0"/>
            </a:endParaRPr>
          </a:p>
        </p:txBody>
      </p:sp>
      <p:sp>
        <p:nvSpPr>
          <p:cNvPr id="21" name="Isosceles Triangle 6">
            <a:extLst>
              <a:ext uri="{FF2B5EF4-FFF2-40B4-BE49-F238E27FC236}">
                <a16:creationId xmlns:a16="http://schemas.microsoft.com/office/drawing/2014/main" id="{A55A80E0-D776-44B6-8067-9669410E0050}"/>
              </a:ext>
            </a:extLst>
          </p:cNvPr>
          <p:cNvSpPr/>
          <p:nvPr/>
        </p:nvSpPr>
        <p:spPr bwMode="auto">
          <a:xfrm>
            <a:off x="3805238" y="1005576"/>
            <a:ext cx="1520428" cy="1151335"/>
          </a:xfrm>
          <a:prstGeom prst="triangle">
            <a:avLst/>
          </a:prstGeom>
          <a:solidFill>
            <a:schemeClr val="bg1">
              <a:lumMod val="85000"/>
            </a:schemeClr>
          </a:solidFill>
          <a:ln w="0" cap="flat" cmpd="sng" algn="ctr">
            <a:solidFill>
              <a:schemeClr val="tx1">
                <a:alpha val="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sv-SE" sz="1350">
              <a:ea typeface="ＭＳ Ｐゴシック" pitchFamily="48" charset="-128"/>
            </a:endParaRPr>
          </a:p>
        </p:txBody>
      </p:sp>
      <p:sp>
        <p:nvSpPr>
          <p:cNvPr id="22" name="Trapezoid 7">
            <a:hlinkClick r:id="rId2"/>
            <a:extLst>
              <a:ext uri="{FF2B5EF4-FFF2-40B4-BE49-F238E27FC236}">
                <a16:creationId xmlns:a16="http://schemas.microsoft.com/office/drawing/2014/main" id="{CB6B63E6-F465-462E-A4E0-0A84EAFAFEBE}"/>
              </a:ext>
            </a:extLst>
          </p:cNvPr>
          <p:cNvSpPr/>
          <p:nvPr/>
        </p:nvSpPr>
        <p:spPr bwMode="auto">
          <a:xfrm>
            <a:off x="3227784" y="2205726"/>
            <a:ext cx="2671763" cy="853679"/>
          </a:xfrm>
          <a:prstGeom prst="trapezoid">
            <a:avLst>
              <a:gd name="adj" fmla="val 65000"/>
            </a:avLst>
          </a:prstGeom>
          <a:solidFill>
            <a:srgbClr val="DE9F1F"/>
          </a:solidFill>
          <a:ln w="9525" cap="flat" cmpd="sng" algn="ctr">
            <a:solidFill>
              <a:schemeClr val="tx1">
                <a:alpha val="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sv-SE" sz="1350">
              <a:ea typeface="ＭＳ Ｐゴシック" pitchFamily="48" charset="-128"/>
            </a:endParaRPr>
          </a:p>
        </p:txBody>
      </p:sp>
      <p:sp>
        <p:nvSpPr>
          <p:cNvPr id="23" name="Trapezoid 8">
            <a:hlinkClick r:id="rId3"/>
            <a:extLst>
              <a:ext uri="{FF2B5EF4-FFF2-40B4-BE49-F238E27FC236}">
                <a16:creationId xmlns:a16="http://schemas.microsoft.com/office/drawing/2014/main" id="{4D360AEE-895D-496D-94FC-0E31568417A4}"/>
              </a:ext>
            </a:extLst>
          </p:cNvPr>
          <p:cNvSpPr/>
          <p:nvPr/>
        </p:nvSpPr>
        <p:spPr bwMode="auto">
          <a:xfrm>
            <a:off x="2370534" y="3110602"/>
            <a:ext cx="4401741" cy="1260872"/>
          </a:xfrm>
          <a:prstGeom prst="trapezoid">
            <a:avLst>
              <a:gd name="adj" fmla="val 65739"/>
            </a:avLst>
          </a:prstGeom>
          <a:solidFill>
            <a:srgbClr val="E07523"/>
          </a:solidFill>
          <a:ln w="9525" cap="flat" cmpd="sng" algn="ctr">
            <a:solidFill>
              <a:schemeClr val="tx1">
                <a:alpha val="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sv-SE" sz="1350">
              <a:ea typeface="ＭＳ Ｐゴシック" pitchFamily="48" charset="-128"/>
            </a:endParaRPr>
          </a:p>
        </p:txBody>
      </p:sp>
      <p:sp>
        <p:nvSpPr>
          <p:cNvPr id="24" name="TextBox 13">
            <a:extLst>
              <a:ext uri="{FF2B5EF4-FFF2-40B4-BE49-F238E27FC236}">
                <a16:creationId xmlns:a16="http://schemas.microsoft.com/office/drawing/2014/main" id="{6C943842-BD5A-4007-AD6E-E332579BAB4A}"/>
              </a:ext>
            </a:extLst>
          </p:cNvPr>
          <p:cNvSpPr txBox="1">
            <a:spLocks noChangeArrowheads="1"/>
          </p:cNvSpPr>
          <p:nvPr/>
        </p:nvSpPr>
        <p:spPr bwMode="auto">
          <a:xfrm>
            <a:off x="3906021" y="1808857"/>
            <a:ext cx="1330765" cy="300082"/>
          </a:xfrm>
          <a:prstGeom prst="rect">
            <a:avLst/>
          </a:prstGeom>
          <a:noFill/>
          <a:ln w="9525">
            <a:noFill/>
            <a:miter lim="800000"/>
            <a:headEnd/>
            <a:tailEnd/>
          </a:ln>
        </p:spPr>
        <p:txBody>
          <a:bodyPr wrap="square">
            <a:spAutoFit/>
          </a:bodyPr>
          <a:lstStyle/>
          <a:p>
            <a:pPr algn="ctr"/>
            <a:r>
              <a:rPr lang="sv-SE" sz="1350"/>
              <a:t>PRIVATE SAVING</a:t>
            </a:r>
          </a:p>
        </p:txBody>
      </p:sp>
      <p:sp>
        <p:nvSpPr>
          <p:cNvPr id="25" name="TextBox 13">
            <a:extLst>
              <a:ext uri="{FF2B5EF4-FFF2-40B4-BE49-F238E27FC236}">
                <a16:creationId xmlns:a16="http://schemas.microsoft.com/office/drawing/2014/main" id="{FAB1298C-380B-4447-ADA2-5F3DC87D9841}"/>
              </a:ext>
            </a:extLst>
          </p:cNvPr>
          <p:cNvSpPr txBox="1">
            <a:spLocks noChangeArrowheads="1"/>
          </p:cNvSpPr>
          <p:nvPr/>
        </p:nvSpPr>
        <p:spPr bwMode="auto">
          <a:xfrm>
            <a:off x="3480791" y="2571750"/>
            <a:ext cx="2165747" cy="553998"/>
          </a:xfrm>
          <a:prstGeom prst="rect">
            <a:avLst/>
          </a:prstGeom>
          <a:noFill/>
          <a:ln w="9525">
            <a:noFill/>
            <a:miter lim="800000"/>
            <a:headEnd/>
            <a:tailEnd/>
          </a:ln>
        </p:spPr>
        <p:txBody>
          <a:bodyPr>
            <a:spAutoFit/>
          </a:bodyPr>
          <a:lstStyle/>
          <a:p>
            <a:pPr algn="ctr"/>
            <a:r>
              <a:rPr lang="sv-SE" sz="1500"/>
              <a:t>OCCUPATIONAL PENSION</a:t>
            </a:r>
          </a:p>
          <a:p>
            <a:pPr algn="ctr"/>
            <a:endParaRPr lang="sv-SE" sz="1500"/>
          </a:p>
        </p:txBody>
      </p:sp>
      <p:sp>
        <p:nvSpPr>
          <p:cNvPr id="26" name="TextBox 13">
            <a:extLst>
              <a:ext uri="{FF2B5EF4-FFF2-40B4-BE49-F238E27FC236}">
                <a16:creationId xmlns:a16="http://schemas.microsoft.com/office/drawing/2014/main" id="{9BA8DFA1-E3A7-4108-8304-C30B75A16A7E}"/>
              </a:ext>
            </a:extLst>
          </p:cNvPr>
          <p:cNvSpPr txBox="1">
            <a:spLocks noChangeArrowheads="1"/>
          </p:cNvSpPr>
          <p:nvPr/>
        </p:nvSpPr>
        <p:spPr bwMode="auto">
          <a:xfrm>
            <a:off x="2945606" y="3613449"/>
            <a:ext cx="3251597" cy="323165"/>
          </a:xfrm>
          <a:prstGeom prst="rect">
            <a:avLst/>
          </a:prstGeom>
          <a:noFill/>
          <a:ln w="9525">
            <a:noFill/>
            <a:miter lim="800000"/>
            <a:headEnd/>
            <a:tailEnd/>
          </a:ln>
        </p:spPr>
        <p:txBody>
          <a:bodyPr>
            <a:spAutoFit/>
          </a:bodyPr>
          <a:lstStyle/>
          <a:p>
            <a:pPr algn="ctr"/>
            <a:r>
              <a:rPr lang="sv-SE" sz="1500"/>
              <a:t>NATIONAL RETIREMENT PENSION</a:t>
            </a:r>
          </a:p>
        </p:txBody>
      </p:sp>
    </p:spTree>
    <p:extLst>
      <p:ext uri="{BB962C8B-B14F-4D97-AF65-F5344CB8AC3E}">
        <p14:creationId xmlns:p14="http://schemas.microsoft.com/office/powerpoint/2010/main" val="2697292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7" name="Rectangle 3"/>
          <p:cNvSpPr>
            <a:spLocks noGrp="1" noChangeAspect="1" noChangeArrowheads="1"/>
          </p:cNvSpPr>
          <p:nvPr>
            <p:ph idx="1"/>
          </p:nvPr>
        </p:nvSpPr>
        <p:spPr>
          <a:xfrm>
            <a:off x="1705182" y="1923678"/>
            <a:ext cx="6378113" cy="2006805"/>
          </a:xfrm>
          <a:extLst>
            <a:ext uri="{909E8E84-426E-40DD-AFC4-6F175D3DCCD1}">
              <a14:hiddenFill xmlns:a14="http://schemas.microsoft.com/office/drawing/2010/main">
                <a:solidFill>
                  <a:schemeClr val="accent1">
                    <a:alpha val="74901"/>
                  </a:schemeClr>
                </a:solidFill>
              </a14:hiddenFill>
            </a:ext>
          </a:extLst>
        </p:spPr>
        <p:txBody>
          <a:bodyPr lIns="0" tIns="0" rIns="0" bIns="0">
            <a:noAutofit/>
          </a:bodyPr>
          <a:lstStyle/>
          <a:p>
            <a:pPr eaLnBrk="1" hangingPunct="1">
              <a:buFontTx/>
              <a:buNone/>
            </a:pPr>
            <a:r>
              <a:rPr lang="sv-SE" sz="1200" b="1">
                <a:latin typeface="+mn-lt"/>
              </a:rPr>
              <a:t>Insurance </a:t>
            </a:r>
            <a:r>
              <a:rPr lang="sv-SE" sz="1200" b="1" err="1">
                <a:latin typeface="+mn-lt"/>
              </a:rPr>
              <a:t>coverage</a:t>
            </a:r>
            <a:r>
              <a:rPr lang="sv-SE" sz="1200" b="1">
                <a:latin typeface="+mn-lt"/>
              </a:rPr>
              <a:t>			</a:t>
            </a:r>
            <a:r>
              <a:rPr lang="sv-SE" sz="1200">
                <a:latin typeface="+mn-lt"/>
              </a:rPr>
              <a:t>	</a:t>
            </a:r>
            <a:r>
              <a:rPr lang="sv-SE" sz="1200" b="1" err="1">
                <a:latin typeface="+mn-lt"/>
              </a:rPr>
              <a:t>Salary</a:t>
            </a:r>
            <a:r>
              <a:rPr lang="sv-SE" sz="1200" b="1">
                <a:latin typeface="+mn-lt"/>
              </a:rPr>
              <a:t> per </a:t>
            </a:r>
            <a:r>
              <a:rPr lang="sv-SE" sz="1200" b="1" err="1">
                <a:latin typeface="+mn-lt"/>
              </a:rPr>
              <a:t>month</a:t>
            </a:r>
            <a:endParaRPr lang="sv-SE" sz="1200" b="1">
              <a:latin typeface="+mn-lt"/>
            </a:endParaRPr>
          </a:p>
          <a:p>
            <a:pPr>
              <a:buNone/>
            </a:pPr>
            <a:r>
              <a:rPr lang="sv-SE" sz="1200">
                <a:latin typeface="+mn-lt"/>
              </a:rPr>
              <a:t>General pension				8,07 </a:t>
            </a:r>
            <a:r>
              <a:rPr lang="sv-SE" sz="1200" err="1">
                <a:latin typeface="+mn-lt"/>
              </a:rPr>
              <a:t>ibb</a:t>
            </a:r>
            <a:r>
              <a:rPr lang="sv-SE" sz="1200">
                <a:latin typeface="+mn-lt"/>
              </a:rPr>
              <a:t>	(SEK 49 967)</a:t>
            </a:r>
          </a:p>
          <a:p>
            <a:pPr eaLnBrk="1" hangingPunct="1">
              <a:buFontTx/>
              <a:buNone/>
            </a:pPr>
            <a:r>
              <a:rPr lang="sv-SE" sz="1200" err="1">
                <a:latin typeface="+mn-lt"/>
              </a:rPr>
              <a:t>Sickness</a:t>
            </a:r>
            <a:r>
              <a:rPr lang="sv-SE" sz="1200">
                <a:latin typeface="+mn-lt"/>
              </a:rPr>
              <a:t> benefit 				10 </a:t>
            </a:r>
            <a:r>
              <a:rPr lang="sv-SE" sz="1200" err="1">
                <a:latin typeface="+mn-lt"/>
              </a:rPr>
              <a:t>pbb</a:t>
            </a:r>
            <a:r>
              <a:rPr lang="sv-SE" sz="1200">
                <a:latin typeface="+mn-lt"/>
              </a:rPr>
              <a:t> 	(SEK 43 750)</a:t>
            </a:r>
          </a:p>
          <a:p>
            <a:pPr>
              <a:buNone/>
            </a:pPr>
            <a:r>
              <a:rPr lang="sv-SE" sz="1200" err="1">
                <a:latin typeface="+mn-lt"/>
              </a:rPr>
              <a:t>Parental</a:t>
            </a:r>
            <a:r>
              <a:rPr lang="sv-SE" sz="1200">
                <a:latin typeface="+mn-lt"/>
              </a:rPr>
              <a:t> </a:t>
            </a:r>
            <a:r>
              <a:rPr lang="sv-SE" sz="1200" err="1">
                <a:latin typeface="+mn-lt"/>
              </a:rPr>
              <a:t>allowance</a:t>
            </a:r>
            <a:r>
              <a:rPr lang="sv-SE" sz="1200">
                <a:latin typeface="+mn-lt"/>
              </a:rPr>
              <a:t>				10 </a:t>
            </a:r>
            <a:r>
              <a:rPr lang="sv-SE" sz="1200" err="1">
                <a:latin typeface="+mn-lt"/>
              </a:rPr>
              <a:t>pbb</a:t>
            </a:r>
            <a:r>
              <a:rPr lang="sv-SE" sz="1200">
                <a:latin typeface="+mn-lt"/>
              </a:rPr>
              <a:t>	 	(SEK43 750 kr)</a:t>
            </a:r>
          </a:p>
          <a:p>
            <a:pPr>
              <a:buNone/>
            </a:pPr>
            <a:r>
              <a:rPr lang="sv-SE" sz="1200">
                <a:latin typeface="+mn-lt"/>
              </a:rPr>
              <a:t>Health </a:t>
            </a:r>
            <a:r>
              <a:rPr lang="sv-SE" sz="1200" err="1">
                <a:latin typeface="+mn-lt"/>
              </a:rPr>
              <a:t>insurance</a:t>
            </a:r>
            <a:r>
              <a:rPr lang="sv-SE" sz="1200">
                <a:latin typeface="+mn-lt"/>
              </a:rPr>
              <a:t> ITP 				Always </a:t>
            </a:r>
            <a:r>
              <a:rPr lang="sv-SE" sz="1200" err="1">
                <a:latin typeface="+mn-lt"/>
              </a:rPr>
              <a:t>calculated</a:t>
            </a:r>
            <a:r>
              <a:rPr lang="sv-SE" sz="1200">
                <a:latin typeface="+mn-lt"/>
              </a:rPr>
              <a:t> on </a:t>
            </a:r>
            <a:r>
              <a:rPr lang="sv-SE" sz="1200" err="1">
                <a:latin typeface="+mn-lt"/>
              </a:rPr>
              <a:t>salery</a:t>
            </a:r>
            <a:r>
              <a:rPr lang="sv-SE" sz="1200">
                <a:latin typeface="+mn-lt"/>
              </a:rPr>
              <a:t> </a:t>
            </a:r>
            <a:r>
              <a:rPr lang="sv-SE" sz="1200" err="1">
                <a:latin typeface="+mn-lt"/>
              </a:rPr>
              <a:t>after</a:t>
            </a:r>
            <a:r>
              <a:rPr lang="sv-SE" sz="1200">
                <a:latin typeface="+mn-lt"/>
              </a:rPr>
              <a:t> </a:t>
            </a:r>
            <a:r>
              <a:rPr lang="sv-SE" sz="1200" err="1">
                <a:latin typeface="+mn-lt"/>
              </a:rPr>
              <a:t>salery</a:t>
            </a:r>
            <a:r>
              <a:rPr lang="sv-SE" sz="1200">
                <a:latin typeface="+mn-lt"/>
              </a:rPr>
              <a:t> </a:t>
            </a:r>
            <a:r>
              <a:rPr lang="sv-SE" sz="1200" err="1">
                <a:latin typeface="+mn-lt"/>
              </a:rPr>
              <a:t>change</a:t>
            </a:r>
            <a:endParaRPr lang="sv-SE" sz="1200">
              <a:latin typeface="+mn-lt"/>
            </a:endParaRPr>
          </a:p>
          <a:p>
            <a:pPr lvl="0">
              <a:buNone/>
            </a:pPr>
            <a:r>
              <a:rPr lang="sv-SE" sz="1200">
                <a:latin typeface="+mn-lt"/>
              </a:rPr>
              <a:t>Income </a:t>
            </a:r>
            <a:r>
              <a:rPr lang="sv-SE" sz="1200" err="1">
                <a:latin typeface="+mn-lt"/>
              </a:rPr>
              <a:t>insurance</a:t>
            </a:r>
            <a:r>
              <a:rPr lang="sv-SE" sz="1200">
                <a:latin typeface="+mn-lt"/>
              </a:rPr>
              <a:t>				Always </a:t>
            </a:r>
            <a:r>
              <a:rPr lang="sv-SE" sz="1200" err="1">
                <a:latin typeface="+mn-lt"/>
              </a:rPr>
              <a:t>calculated</a:t>
            </a:r>
            <a:r>
              <a:rPr lang="sv-SE" sz="1200">
                <a:latin typeface="+mn-lt"/>
              </a:rPr>
              <a:t> on </a:t>
            </a:r>
            <a:r>
              <a:rPr lang="sv-SE" sz="1200" err="1">
                <a:latin typeface="+mn-lt"/>
              </a:rPr>
              <a:t>salery</a:t>
            </a:r>
            <a:r>
              <a:rPr lang="sv-SE" sz="1200">
                <a:latin typeface="+mn-lt"/>
              </a:rPr>
              <a:t> </a:t>
            </a:r>
            <a:r>
              <a:rPr lang="sv-SE" sz="1200" err="1">
                <a:latin typeface="+mn-lt"/>
              </a:rPr>
              <a:t>after</a:t>
            </a:r>
            <a:r>
              <a:rPr lang="sv-SE" sz="1200">
                <a:latin typeface="+mn-lt"/>
              </a:rPr>
              <a:t> </a:t>
            </a:r>
            <a:r>
              <a:rPr lang="sv-SE" sz="1200" err="1">
                <a:latin typeface="+mn-lt"/>
              </a:rPr>
              <a:t>salery</a:t>
            </a:r>
            <a:r>
              <a:rPr lang="sv-SE" sz="1200">
                <a:latin typeface="+mn-lt"/>
              </a:rPr>
              <a:t> </a:t>
            </a:r>
            <a:r>
              <a:rPr lang="sv-SE" sz="1200" err="1">
                <a:latin typeface="+mn-lt"/>
              </a:rPr>
              <a:t>change</a:t>
            </a:r>
            <a:endParaRPr lang="sv-SE" sz="1200">
              <a:latin typeface="+mn-lt"/>
            </a:endParaRPr>
          </a:p>
          <a:p>
            <a:pPr lvl="0">
              <a:buNone/>
            </a:pPr>
            <a:endParaRPr lang="sv-SE" sz="1200">
              <a:latin typeface="+mn-lt"/>
            </a:endParaRPr>
          </a:p>
          <a:p>
            <a:pPr lvl="0">
              <a:buNone/>
            </a:pPr>
            <a:r>
              <a:rPr lang="sv-SE" sz="1200">
                <a:latin typeface="+mn-lt"/>
              </a:rPr>
              <a:t>The </a:t>
            </a:r>
            <a:r>
              <a:rPr lang="sv-SE" sz="1200" err="1">
                <a:latin typeface="+mn-lt"/>
              </a:rPr>
              <a:t>exchange</a:t>
            </a:r>
            <a:r>
              <a:rPr lang="sv-SE" sz="1200">
                <a:latin typeface="+mn-lt"/>
              </a:rPr>
              <a:t> </a:t>
            </a:r>
            <a:r>
              <a:rPr lang="sv-SE" sz="1200" err="1">
                <a:latin typeface="+mn-lt"/>
              </a:rPr>
              <a:t>of</a:t>
            </a:r>
            <a:r>
              <a:rPr lang="sv-SE" sz="1200">
                <a:latin typeface="+mn-lt"/>
              </a:rPr>
              <a:t> </a:t>
            </a:r>
            <a:r>
              <a:rPr lang="sv-SE" sz="1200" err="1">
                <a:latin typeface="+mn-lt"/>
              </a:rPr>
              <a:t>wages</a:t>
            </a:r>
            <a:r>
              <a:rPr lang="sv-SE" sz="1200">
                <a:latin typeface="+mn-lt"/>
              </a:rPr>
              <a:t> is an </a:t>
            </a:r>
            <a:r>
              <a:rPr lang="sv-SE" sz="1200" err="1">
                <a:latin typeface="+mn-lt"/>
              </a:rPr>
              <a:t>occupational</a:t>
            </a:r>
            <a:r>
              <a:rPr lang="sv-SE" sz="1200">
                <a:latin typeface="+mn-lt"/>
              </a:rPr>
              <a:t> pension and is not </a:t>
            </a:r>
            <a:r>
              <a:rPr lang="sv-SE" sz="1200" err="1">
                <a:latin typeface="+mn-lt"/>
              </a:rPr>
              <a:t>included</a:t>
            </a:r>
            <a:r>
              <a:rPr lang="sv-SE" sz="1200">
                <a:latin typeface="+mn-lt"/>
              </a:rPr>
              <a:t> in the basis for </a:t>
            </a:r>
            <a:r>
              <a:rPr lang="sv-SE" sz="1200" err="1">
                <a:latin typeface="+mn-lt"/>
              </a:rPr>
              <a:t>divorce</a:t>
            </a:r>
            <a:r>
              <a:rPr lang="sv-SE" sz="1200">
                <a:latin typeface="+mn-lt"/>
              </a:rPr>
              <a:t>.</a:t>
            </a:r>
          </a:p>
          <a:p>
            <a:pPr lvl="0">
              <a:buNone/>
            </a:pPr>
            <a:r>
              <a:rPr lang="sv-SE" sz="1200">
                <a:latin typeface="+mn-lt"/>
              </a:rPr>
              <a:t>Tax at the </a:t>
            </a:r>
            <a:r>
              <a:rPr lang="sv-SE" sz="1200" err="1">
                <a:latin typeface="+mn-lt"/>
              </a:rPr>
              <a:t>time</a:t>
            </a:r>
            <a:r>
              <a:rPr lang="sv-SE" sz="1200">
                <a:latin typeface="+mn-lt"/>
              </a:rPr>
              <a:t> </a:t>
            </a:r>
            <a:r>
              <a:rPr lang="sv-SE" sz="1200" err="1">
                <a:latin typeface="+mn-lt"/>
              </a:rPr>
              <a:t>of</a:t>
            </a:r>
            <a:r>
              <a:rPr lang="sv-SE" sz="1200">
                <a:latin typeface="+mn-lt"/>
              </a:rPr>
              <a:t> </a:t>
            </a:r>
            <a:r>
              <a:rPr lang="sv-SE" sz="1200" err="1">
                <a:latin typeface="+mn-lt"/>
              </a:rPr>
              <a:t>payment</a:t>
            </a:r>
            <a:r>
              <a:rPr lang="sv-SE" sz="1200">
                <a:latin typeface="+mn-lt"/>
              </a:rPr>
              <a:t> </a:t>
            </a:r>
            <a:r>
              <a:rPr lang="sv-SE" sz="1200" err="1">
                <a:latin typeface="+mn-lt"/>
              </a:rPr>
              <a:t>of</a:t>
            </a:r>
            <a:r>
              <a:rPr lang="sv-SE" sz="1200">
                <a:latin typeface="+mn-lt"/>
              </a:rPr>
              <a:t> </a:t>
            </a:r>
            <a:r>
              <a:rPr lang="sv-SE" sz="1200" err="1">
                <a:latin typeface="+mn-lt"/>
              </a:rPr>
              <a:t>exchange</a:t>
            </a:r>
            <a:r>
              <a:rPr lang="sv-SE" sz="1200">
                <a:latin typeface="+mn-lt"/>
              </a:rPr>
              <a:t> </a:t>
            </a:r>
            <a:r>
              <a:rPr lang="sv-SE" sz="1200" err="1">
                <a:latin typeface="+mn-lt"/>
              </a:rPr>
              <a:t>of</a:t>
            </a:r>
            <a:r>
              <a:rPr lang="sv-SE" sz="1200">
                <a:latin typeface="+mn-lt"/>
              </a:rPr>
              <a:t> </a:t>
            </a:r>
            <a:r>
              <a:rPr lang="sv-SE" sz="1200" err="1">
                <a:latin typeface="+mn-lt"/>
              </a:rPr>
              <a:t>wages</a:t>
            </a:r>
            <a:r>
              <a:rPr lang="sv-SE" sz="1200">
                <a:latin typeface="+mn-lt"/>
              </a:rPr>
              <a:t> </a:t>
            </a:r>
          </a:p>
        </p:txBody>
      </p:sp>
      <p:sp>
        <p:nvSpPr>
          <p:cNvPr id="195588" name="Rectangle 4"/>
          <p:cNvSpPr>
            <a:spLocks noChangeAspect="1" noChangeArrowheads="1"/>
          </p:cNvSpPr>
          <p:nvPr/>
        </p:nvSpPr>
        <p:spPr bwMode="auto">
          <a:xfrm>
            <a:off x="4163120" y="2141936"/>
            <a:ext cx="1754188" cy="232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35731" indent="-135731">
              <a:spcBef>
                <a:spcPct val="50000"/>
              </a:spcBef>
            </a:pPr>
            <a:endParaRPr lang="en-US" sz="1350">
              <a:solidFill>
                <a:srgbClr val="3A3A3A"/>
              </a:solidFill>
              <a:latin typeface="Arial Narrow" pitchFamily="34" charset="0"/>
            </a:endParaRPr>
          </a:p>
        </p:txBody>
      </p:sp>
      <p:sp>
        <p:nvSpPr>
          <p:cNvPr id="2" name="textruta 1">
            <a:extLst>
              <a:ext uri="{FF2B5EF4-FFF2-40B4-BE49-F238E27FC236}">
                <a16:creationId xmlns:a16="http://schemas.microsoft.com/office/drawing/2014/main" id="{0F13E713-F2F0-CAB3-8D86-92265D7491B5}"/>
              </a:ext>
            </a:extLst>
          </p:cNvPr>
          <p:cNvSpPr txBox="1"/>
          <p:nvPr/>
        </p:nvSpPr>
        <p:spPr>
          <a:xfrm>
            <a:off x="1590882" y="763022"/>
            <a:ext cx="7262283" cy="449995"/>
          </a:xfrm>
          <a:prstGeom prst="rect">
            <a:avLst/>
          </a:prstGeom>
          <a:noFill/>
        </p:spPr>
        <p:txBody>
          <a:bodyPr wrap="square">
            <a:spAutoFit/>
          </a:bodyPr>
          <a:lstStyle/>
          <a:p>
            <a:pPr defTabSz="685800" eaLnBrk="0" fontAlgn="base" hangingPunct="0">
              <a:lnSpc>
                <a:spcPct val="83000"/>
              </a:lnSpc>
              <a:spcBef>
                <a:spcPct val="0"/>
              </a:spcBef>
              <a:spcAft>
                <a:spcPct val="0"/>
              </a:spcAft>
              <a:defRPr/>
            </a:pPr>
            <a:r>
              <a:rPr lang="sv-SE" sz="2800" kern="0">
                <a:solidFill>
                  <a:srgbClr val="E77029"/>
                </a:solidFill>
                <a:latin typeface="Arial" panose="020B0604020202020204" pitchFamily="34" charset="0"/>
                <a:ea typeface="+mj-ea"/>
                <a:cs typeface="Arial" panose="020B0604020202020204" pitchFamily="34" charset="0"/>
              </a:rPr>
              <a:t>Wage change</a:t>
            </a:r>
          </a:p>
        </p:txBody>
      </p:sp>
      <p:sp>
        <p:nvSpPr>
          <p:cNvPr id="3" name="textruta 2">
            <a:extLst>
              <a:ext uri="{FF2B5EF4-FFF2-40B4-BE49-F238E27FC236}">
                <a16:creationId xmlns:a16="http://schemas.microsoft.com/office/drawing/2014/main" id="{91F9CACB-F634-EF90-7B0F-454BB2E31043}"/>
              </a:ext>
            </a:extLst>
          </p:cNvPr>
          <p:cNvSpPr txBox="1"/>
          <p:nvPr/>
        </p:nvSpPr>
        <p:spPr>
          <a:xfrm>
            <a:off x="1705182" y="1384300"/>
            <a:ext cx="4498768" cy="523220"/>
          </a:xfrm>
          <a:prstGeom prst="rect">
            <a:avLst/>
          </a:prstGeom>
          <a:noFill/>
        </p:spPr>
        <p:txBody>
          <a:bodyPr wrap="square" rtlCol="0">
            <a:spAutoFit/>
          </a:bodyPr>
          <a:lstStyle/>
          <a:p>
            <a:r>
              <a:rPr lang="sv-SE" sz="1400"/>
              <a:t>Wage change may affect general insurance coverage if the salery after exchange too low</a:t>
            </a:r>
          </a:p>
        </p:txBody>
      </p:sp>
    </p:spTree>
    <p:extLst>
      <p:ext uri="{BB962C8B-B14F-4D97-AF65-F5344CB8AC3E}">
        <p14:creationId xmlns:p14="http://schemas.microsoft.com/office/powerpoint/2010/main" val="215207483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å funkar pensionen | Pensionspyramiden | Skandia">
            <a:extLst>
              <a:ext uri="{FF2B5EF4-FFF2-40B4-BE49-F238E27FC236}">
                <a16:creationId xmlns:a16="http://schemas.microsoft.com/office/drawing/2014/main" id="{195772B7-BD2B-8422-19EE-A654CD161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52450"/>
            <a:ext cx="71628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18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6253083-C12D-6444-B261-21D933FEB721}"/>
              </a:ext>
            </a:extLst>
          </p:cNvPr>
          <p:cNvSpPr>
            <a:spLocks noGrp="1"/>
          </p:cNvSpPr>
          <p:nvPr>
            <p:ph type="title"/>
          </p:nvPr>
        </p:nvSpPr>
        <p:spPr/>
        <p:txBody>
          <a:bodyPr/>
          <a:lstStyle/>
          <a:p>
            <a:r>
              <a:rPr lang="sv-SE"/>
              <a:t>Ålder för allmän pension</a:t>
            </a:r>
          </a:p>
        </p:txBody>
      </p:sp>
      <p:graphicFrame>
        <p:nvGraphicFramePr>
          <p:cNvPr id="11" name="Diagram 10">
            <a:extLst>
              <a:ext uri="{FF2B5EF4-FFF2-40B4-BE49-F238E27FC236}">
                <a16:creationId xmlns:a16="http://schemas.microsoft.com/office/drawing/2014/main" id="{5F04418A-F2FC-5340-AA6B-E9E29324332C}"/>
              </a:ext>
            </a:extLst>
          </p:cNvPr>
          <p:cNvGraphicFramePr/>
          <p:nvPr>
            <p:extLst>
              <p:ext uri="{D42A27DB-BD31-4B8C-83A1-F6EECF244321}">
                <p14:modId xmlns:p14="http://schemas.microsoft.com/office/powerpoint/2010/main" val="580951789"/>
              </p:ext>
            </p:extLst>
          </p:nvPr>
        </p:nvGraphicFramePr>
        <p:xfrm>
          <a:off x="1548847" y="1351721"/>
          <a:ext cx="5776291" cy="33017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82020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0875AE7-D4C5-CF79-B097-0E7DD336D614}"/>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sv-SE" sz="1300" b="1">
                <a:latin typeface="Calibri"/>
                <a:ea typeface="Roboto Light"/>
                <a:cs typeface="Calibri"/>
              </a:rPr>
              <a:t>Prisbasbelopp (PBB)</a:t>
            </a:r>
          </a:p>
          <a:p>
            <a:pPr marL="0" indent="0">
              <a:buNone/>
            </a:pPr>
            <a:endParaRPr lang="sv-SE" sz="1200" b="1">
              <a:latin typeface="Calibri" panose="020F0502020204030204" pitchFamily="34" charset="0"/>
              <a:cs typeface="Calibri" panose="020F0502020204030204" pitchFamily="34" charset="0"/>
            </a:endParaRPr>
          </a:p>
          <a:p>
            <a:pPr marL="0" indent="0">
              <a:buNone/>
            </a:pPr>
            <a:r>
              <a:rPr lang="sv-SE" sz="1300">
                <a:latin typeface="Calibri"/>
                <a:ea typeface="Roboto Light"/>
                <a:cs typeface="Calibri"/>
              </a:rPr>
              <a:t>PBB följer prisutvecklingen i landet år från år och fastställs av regeringen. </a:t>
            </a:r>
          </a:p>
          <a:p>
            <a:pPr marL="0" indent="0">
              <a:buNone/>
            </a:pPr>
            <a:r>
              <a:rPr lang="sv-SE" sz="1300">
                <a:latin typeface="Calibri"/>
                <a:ea typeface="Roboto Light"/>
                <a:cs typeface="Calibri"/>
              </a:rPr>
              <a:t>Ersättningen ändras automatiskt då PBB ändras. PBB används vid uträkning av olika slags ersättningar som till exempel:</a:t>
            </a:r>
          </a:p>
          <a:p>
            <a:r>
              <a:rPr lang="sv-SE" sz="1300">
                <a:latin typeface="Calibri"/>
                <a:ea typeface="Roboto Light"/>
                <a:cs typeface="Calibri"/>
              </a:rPr>
              <a:t>Allmän pension</a:t>
            </a:r>
          </a:p>
          <a:p>
            <a:r>
              <a:rPr lang="sv-SE" sz="1300">
                <a:latin typeface="Calibri"/>
                <a:ea typeface="Roboto Light"/>
                <a:cs typeface="Calibri"/>
              </a:rPr>
              <a:t>Sjukpension</a:t>
            </a:r>
          </a:p>
          <a:p>
            <a:r>
              <a:rPr lang="sv-SE" sz="1300">
                <a:latin typeface="Calibri"/>
                <a:ea typeface="Roboto Light"/>
                <a:cs typeface="Calibri"/>
              </a:rPr>
              <a:t>TGL</a:t>
            </a:r>
          </a:p>
          <a:p>
            <a:r>
              <a:rPr lang="sv-SE" sz="1300">
                <a:latin typeface="Calibri"/>
                <a:ea typeface="Roboto Light"/>
                <a:cs typeface="Calibri"/>
              </a:rPr>
              <a:t>Grupplivförsäkringar</a:t>
            </a:r>
          </a:p>
          <a:p>
            <a:endParaRPr lang="sv-SE" sz="1200">
              <a:latin typeface="Calibri" panose="020F0502020204030204" pitchFamily="34" charset="0"/>
              <a:cs typeface="Calibri" panose="020F0502020204030204" pitchFamily="34" charset="0"/>
            </a:endParaRPr>
          </a:p>
          <a:p>
            <a:pPr marL="0" indent="0">
              <a:buNone/>
            </a:pPr>
            <a:endParaRPr lang="sv-SE" sz="1200">
              <a:latin typeface="Calibri" panose="020F0502020204030204" pitchFamily="34" charset="0"/>
              <a:cs typeface="Calibri" panose="020F0502020204030204" pitchFamily="34" charset="0"/>
            </a:endParaRPr>
          </a:p>
          <a:p>
            <a:pPr marL="0" indent="0">
              <a:buNone/>
            </a:pPr>
            <a:endParaRPr lang="sv-SE" sz="1200">
              <a:latin typeface="Calibri" panose="020F0502020204030204" pitchFamily="34" charset="0"/>
              <a:cs typeface="Calibri" panose="020F0502020204030204" pitchFamily="34" charset="0"/>
            </a:endParaRPr>
          </a:p>
          <a:p>
            <a:pPr marL="0" indent="0">
              <a:buNone/>
            </a:pPr>
            <a:endParaRPr lang="sv-SE" sz="1200">
              <a:latin typeface="Calibri" panose="020F0502020204030204" pitchFamily="34" charset="0"/>
              <a:cs typeface="Calibri" panose="020F0502020204030204" pitchFamily="34" charset="0"/>
            </a:endParaRPr>
          </a:p>
          <a:p>
            <a:pPr marL="0" indent="0">
              <a:buNone/>
            </a:pPr>
            <a:endParaRPr lang="sv-SE" sz="1200">
              <a:latin typeface="Calibri" panose="020F0502020204030204" pitchFamily="34" charset="0"/>
              <a:cs typeface="Calibri" panose="020F0502020204030204" pitchFamily="34" charset="0"/>
            </a:endParaRPr>
          </a:p>
          <a:p>
            <a:endParaRPr lang="sv-SE" sz="1200">
              <a:latin typeface="Calibri" panose="020F0502020204030204" pitchFamily="34" charset="0"/>
              <a:cs typeface="Calibri" panose="020F0502020204030204" pitchFamily="34" charset="0"/>
            </a:endParaRPr>
          </a:p>
          <a:p>
            <a:pPr marL="0" indent="0">
              <a:buNone/>
            </a:pPr>
            <a:endParaRPr lang="sv-SE" sz="1200">
              <a:latin typeface="Calibri" panose="020F0502020204030204" pitchFamily="34" charset="0"/>
              <a:cs typeface="Calibri" panose="020F0502020204030204" pitchFamily="34" charset="0"/>
            </a:endParaRPr>
          </a:p>
          <a:p>
            <a:pPr marL="0" indent="0">
              <a:buNone/>
            </a:pPr>
            <a:r>
              <a:rPr lang="sv-SE" sz="1200" b="1">
                <a:latin typeface="Calibri"/>
                <a:ea typeface="Roboto Light"/>
                <a:cs typeface="Calibri"/>
              </a:rPr>
              <a:t>Brytpunkt statlig skatt 2025</a:t>
            </a:r>
          </a:p>
          <a:p>
            <a:pPr marL="0" indent="0">
              <a:buNone/>
            </a:pPr>
            <a:r>
              <a:rPr lang="sv-SE" sz="1200">
                <a:latin typeface="Calibri"/>
                <a:ea typeface="Roboto Light"/>
                <a:cs typeface="Calibri"/>
              </a:rPr>
              <a:t>643 100 kr/år eller 53 600 kr/månad</a:t>
            </a:r>
          </a:p>
          <a:p>
            <a:pPr marL="0" indent="0">
              <a:buNone/>
            </a:pPr>
            <a:endParaRPr lang="sv-SE" sz="1200" b="1">
              <a:latin typeface="Calibri" panose="020F0502020204030204" pitchFamily="34" charset="0"/>
              <a:cs typeface="Calibri" panose="020F0502020204030204" pitchFamily="34" charset="0"/>
            </a:endParaRPr>
          </a:p>
          <a:p>
            <a:pPr marL="0" indent="0">
              <a:buNone/>
            </a:pPr>
            <a:r>
              <a:rPr lang="sv-SE" sz="1200" b="1">
                <a:latin typeface="Calibri"/>
                <a:ea typeface="Roboto Light"/>
                <a:cs typeface="Calibri"/>
              </a:rPr>
              <a:t> </a:t>
            </a:r>
          </a:p>
        </p:txBody>
      </p:sp>
      <p:sp>
        <p:nvSpPr>
          <p:cNvPr id="3" name="Rubrik 2">
            <a:extLst>
              <a:ext uri="{FF2B5EF4-FFF2-40B4-BE49-F238E27FC236}">
                <a16:creationId xmlns:a16="http://schemas.microsoft.com/office/drawing/2014/main" id="{40A1A419-7C47-5C18-06BE-13FBBB045775}"/>
              </a:ext>
            </a:extLst>
          </p:cNvPr>
          <p:cNvSpPr>
            <a:spLocks noGrp="1"/>
          </p:cNvSpPr>
          <p:nvPr>
            <p:ph type="title"/>
          </p:nvPr>
        </p:nvSpPr>
        <p:spPr/>
        <p:txBody>
          <a:bodyPr lIns="91440" tIns="45720" rIns="91440" bIns="45720" anchor="t"/>
          <a:lstStyle/>
          <a:p>
            <a:r>
              <a:rPr lang="sv-SE" sz="2000">
                <a:latin typeface="Calibri"/>
                <a:ea typeface="Roboto"/>
                <a:cs typeface="Calibri"/>
              </a:rPr>
              <a:t>Prisbasbelopp 2025</a:t>
            </a:r>
            <a:endParaRPr lang="sv-SE" sz="2000">
              <a:latin typeface="Calibri" panose="020F0502020204030204" pitchFamily="34" charset="0"/>
              <a:cs typeface="Calibri" panose="020F0502020204030204" pitchFamily="34" charset="0"/>
            </a:endParaRPr>
          </a:p>
        </p:txBody>
      </p:sp>
      <p:graphicFrame>
        <p:nvGraphicFramePr>
          <p:cNvPr id="4" name="Tabell 3">
            <a:extLst>
              <a:ext uri="{FF2B5EF4-FFF2-40B4-BE49-F238E27FC236}">
                <a16:creationId xmlns:a16="http://schemas.microsoft.com/office/drawing/2014/main" id="{2C6B6696-6B60-36B0-C7F5-63350C3652AF}"/>
              </a:ext>
            </a:extLst>
          </p:cNvPr>
          <p:cNvGraphicFramePr>
            <a:graphicFrameLocks noGrp="1"/>
          </p:cNvGraphicFramePr>
          <p:nvPr>
            <p:extLst>
              <p:ext uri="{D42A27DB-BD31-4B8C-83A1-F6EECF244321}">
                <p14:modId xmlns:p14="http://schemas.microsoft.com/office/powerpoint/2010/main" val="1212416016"/>
              </p:ext>
            </p:extLst>
          </p:nvPr>
        </p:nvGraphicFramePr>
        <p:xfrm>
          <a:off x="715474" y="3009175"/>
          <a:ext cx="7627529" cy="869064"/>
        </p:xfrm>
        <a:graphic>
          <a:graphicData uri="http://schemas.openxmlformats.org/drawingml/2006/table">
            <a:tbl>
              <a:tblPr firstRow="1" bandRow="1">
                <a:tableStyleId>{5C22544A-7EE6-4342-B048-85BDC9FD1C3A}</a:tableStyleId>
              </a:tblPr>
              <a:tblGrid>
                <a:gridCol w="1089647">
                  <a:extLst>
                    <a:ext uri="{9D8B030D-6E8A-4147-A177-3AD203B41FA5}">
                      <a16:colId xmlns:a16="http://schemas.microsoft.com/office/drawing/2014/main" val="1099815100"/>
                    </a:ext>
                  </a:extLst>
                </a:gridCol>
                <a:gridCol w="1089647">
                  <a:extLst>
                    <a:ext uri="{9D8B030D-6E8A-4147-A177-3AD203B41FA5}">
                      <a16:colId xmlns:a16="http://schemas.microsoft.com/office/drawing/2014/main" val="38267404"/>
                    </a:ext>
                  </a:extLst>
                </a:gridCol>
                <a:gridCol w="1089647">
                  <a:extLst>
                    <a:ext uri="{9D8B030D-6E8A-4147-A177-3AD203B41FA5}">
                      <a16:colId xmlns:a16="http://schemas.microsoft.com/office/drawing/2014/main" val="476988575"/>
                    </a:ext>
                  </a:extLst>
                </a:gridCol>
                <a:gridCol w="1089647">
                  <a:extLst>
                    <a:ext uri="{9D8B030D-6E8A-4147-A177-3AD203B41FA5}">
                      <a16:colId xmlns:a16="http://schemas.microsoft.com/office/drawing/2014/main" val="3115797135"/>
                    </a:ext>
                  </a:extLst>
                </a:gridCol>
                <a:gridCol w="1089647">
                  <a:extLst>
                    <a:ext uri="{9D8B030D-6E8A-4147-A177-3AD203B41FA5}">
                      <a16:colId xmlns:a16="http://schemas.microsoft.com/office/drawing/2014/main" val="2325443853"/>
                    </a:ext>
                  </a:extLst>
                </a:gridCol>
                <a:gridCol w="1089647">
                  <a:extLst>
                    <a:ext uri="{9D8B030D-6E8A-4147-A177-3AD203B41FA5}">
                      <a16:colId xmlns:a16="http://schemas.microsoft.com/office/drawing/2014/main" val="751944146"/>
                    </a:ext>
                  </a:extLst>
                </a:gridCol>
                <a:gridCol w="1089647">
                  <a:extLst>
                    <a:ext uri="{9D8B030D-6E8A-4147-A177-3AD203B41FA5}">
                      <a16:colId xmlns:a16="http://schemas.microsoft.com/office/drawing/2014/main" val="515976458"/>
                    </a:ext>
                  </a:extLst>
                </a:gridCol>
              </a:tblGrid>
              <a:tr h="434532">
                <a:tc>
                  <a:txBody>
                    <a:bodyPr/>
                    <a:lstStyle/>
                    <a:p>
                      <a:r>
                        <a:rPr lang="sv-SE" sz="1400" b="0"/>
                        <a:t>1 PBB</a:t>
                      </a:r>
                    </a:p>
                  </a:txBody>
                  <a:tcPr/>
                </a:tc>
                <a:tc>
                  <a:txBody>
                    <a:bodyPr/>
                    <a:lstStyle/>
                    <a:p>
                      <a:r>
                        <a:rPr lang="sv-SE" sz="1400" b="0"/>
                        <a:t>6 PBB</a:t>
                      </a:r>
                    </a:p>
                  </a:txBody>
                  <a:tcPr/>
                </a:tc>
                <a:tc>
                  <a:txBody>
                    <a:bodyPr/>
                    <a:lstStyle/>
                    <a:p>
                      <a:r>
                        <a:rPr lang="sv-SE" sz="1400" b="0"/>
                        <a:t>7,5 PBB</a:t>
                      </a:r>
                    </a:p>
                  </a:txBody>
                  <a:tcPr/>
                </a:tc>
                <a:tc>
                  <a:txBody>
                    <a:bodyPr/>
                    <a:lstStyle/>
                    <a:p>
                      <a:r>
                        <a:rPr lang="sv-SE" sz="1400" b="0"/>
                        <a:t>8 PBB</a:t>
                      </a:r>
                    </a:p>
                  </a:txBody>
                  <a:tcPr/>
                </a:tc>
                <a:tc>
                  <a:txBody>
                    <a:bodyPr/>
                    <a:lstStyle/>
                    <a:p>
                      <a:r>
                        <a:rPr lang="sv-SE" sz="1400" b="0"/>
                        <a:t>10 PBB</a:t>
                      </a:r>
                    </a:p>
                  </a:txBody>
                  <a:tcPr/>
                </a:tc>
                <a:tc>
                  <a:txBody>
                    <a:bodyPr/>
                    <a:lstStyle/>
                    <a:p>
                      <a:r>
                        <a:rPr lang="sv-SE" sz="1400" b="0"/>
                        <a:t>20 PBB</a:t>
                      </a:r>
                    </a:p>
                  </a:txBody>
                  <a:tcPr/>
                </a:tc>
                <a:tc>
                  <a:txBody>
                    <a:bodyPr/>
                    <a:lstStyle/>
                    <a:p>
                      <a:r>
                        <a:rPr lang="sv-SE" sz="1400" b="0"/>
                        <a:t>30 PBB</a:t>
                      </a:r>
                    </a:p>
                  </a:txBody>
                  <a:tcPr/>
                </a:tc>
                <a:extLst>
                  <a:ext uri="{0D108BD9-81ED-4DB2-BD59-A6C34878D82A}">
                    <a16:rowId xmlns:a16="http://schemas.microsoft.com/office/drawing/2014/main" val="1428766320"/>
                  </a:ext>
                </a:extLst>
              </a:tr>
              <a:tr h="434532">
                <a:tc>
                  <a:txBody>
                    <a:bodyPr/>
                    <a:lstStyle/>
                    <a:p>
                      <a:r>
                        <a:rPr lang="sv-SE" sz="1400"/>
                        <a:t>58 800 kr</a:t>
                      </a:r>
                    </a:p>
                  </a:txBody>
                  <a:tcPr/>
                </a:tc>
                <a:tc>
                  <a:txBody>
                    <a:bodyPr/>
                    <a:lstStyle/>
                    <a:p>
                      <a:r>
                        <a:rPr lang="sv-SE" sz="1400"/>
                        <a:t>352 800 kr</a:t>
                      </a:r>
                    </a:p>
                  </a:txBody>
                  <a:tcPr/>
                </a:tc>
                <a:tc>
                  <a:txBody>
                    <a:bodyPr/>
                    <a:lstStyle/>
                    <a:p>
                      <a:r>
                        <a:rPr lang="sv-SE" sz="1400"/>
                        <a:t>441 000 kr</a:t>
                      </a:r>
                    </a:p>
                  </a:txBody>
                  <a:tcPr/>
                </a:tc>
                <a:tc>
                  <a:txBody>
                    <a:bodyPr/>
                    <a:lstStyle/>
                    <a:p>
                      <a:r>
                        <a:rPr lang="sv-SE" sz="1400"/>
                        <a:t>470 400 kr</a:t>
                      </a:r>
                    </a:p>
                  </a:txBody>
                  <a:tcPr/>
                </a:tc>
                <a:tc>
                  <a:txBody>
                    <a:bodyPr/>
                    <a:lstStyle/>
                    <a:p>
                      <a:r>
                        <a:rPr lang="sv-SE" sz="1400"/>
                        <a:t>588 000 kr</a:t>
                      </a:r>
                    </a:p>
                  </a:txBody>
                  <a:tcPr/>
                </a:tc>
                <a:tc>
                  <a:txBody>
                    <a:bodyPr/>
                    <a:lstStyle/>
                    <a:p>
                      <a:r>
                        <a:rPr lang="sv-SE" sz="1400"/>
                        <a:t>1 176 000 kr</a:t>
                      </a:r>
                    </a:p>
                  </a:txBody>
                  <a:tcPr/>
                </a:tc>
                <a:tc>
                  <a:txBody>
                    <a:bodyPr/>
                    <a:lstStyle/>
                    <a:p>
                      <a:r>
                        <a:rPr lang="sv-SE" sz="1400"/>
                        <a:t>1 764 000 kr</a:t>
                      </a:r>
                    </a:p>
                  </a:txBody>
                  <a:tcPr/>
                </a:tc>
                <a:extLst>
                  <a:ext uri="{0D108BD9-81ED-4DB2-BD59-A6C34878D82A}">
                    <a16:rowId xmlns:a16="http://schemas.microsoft.com/office/drawing/2014/main" val="3525713713"/>
                  </a:ext>
                </a:extLst>
              </a:tr>
            </a:tbl>
          </a:graphicData>
        </a:graphic>
      </p:graphicFrame>
    </p:spTree>
    <p:extLst>
      <p:ext uri="{BB962C8B-B14F-4D97-AF65-F5344CB8AC3E}">
        <p14:creationId xmlns:p14="http://schemas.microsoft.com/office/powerpoint/2010/main" val="429415347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0875AE7-D4C5-CF79-B097-0E7DD336D614}"/>
              </a:ext>
            </a:extLst>
          </p:cNvPr>
          <p:cNvSpPr>
            <a:spLocks noGrp="1"/>
          </p:cNvSpPr>
          <p:nvPr>
            <p:ph idx="1"/>
          </p:nvPr>
        </p:nvSpPr>
        <p:spPr>
          <a:xfrm>
            <a:off x="628650" y="1438039"/>
            <a:ext cx="7997558" cy="3394472"/>
          </a:xfrm>
        </p:spPr>
        <p:txBody>
          <a:bodyPr vert="horz" lIns="91440" tIns="45720" rIns="91440" bIns="45720" rtlCol="0" anchor="t">
            <a:normAutofit fontScale="77500" lnSpcReduction="20000"/>
          </a:bodyPr>
          <a:lstStyle/>
          <a:p>
            <a:pPr marL="0" indent="0">
              <a:buNone/>
            </a:pPr>
            <a:r>
              <a:rPr lang="sv-SE" sz="1500" b="1">
                <a:latin typeface="Calibri"/>
                <a:ea typeface="Roboto Light"/>
                <a:cs typeface="Calibri"/>
              </a:rPr>
              <a:t>Price </a:t>
            </a:r>
            <a:r>
              <a:rPr lang="sv-SE" sz="1500" b="1" err="1">
                <a:latin typeface="Calibri"/>
                <a:ea typeface="Roboto Light"/>
                <a:cs typeface="Calibri"/>
              </a:rPr>
              <a:t>Base</a:t>
            </a:r>
            <a:r>
              <a:rPr lang="sv-SE" sz="1500" b="1">
                <a:latin typeface="Calibri"/>
                <a:ea typeface="Roboto Light"/>
                <a:cs typeface="Calibri"/>
              </a:rPr>
              <a:t> Amount (PBB)</a:t>
            </a:r>
          </a:p>
          <a:p>
            <a:pPr marL="0" indent="0">
              <a:buNone/>
            </a:pPr>
            <a:endParaRPr lang="sv-SE" sz="1200" b="1">
              <a:latin typeface="Calibri" panose="020F0502020204030204" pitchFamily="34" charset="0"/>
              <a:cs typeface="Calibri" panose="020F0502020204030204" pitchFamily="34" charset="0"/>
            </a:endParaRPr>
          </a:p>
          <a:p>
            <a:pPr marL="0" indent="0">
              <a:buNone/>
            </a:pPr>
            <a:r>
              <a:rPr lang="en-US" sz="1300">
                <a:latin typeface="Calibri"/>
                <a:ea typeface="Roboto Light"/>
                <a:cs typeface="Calibri"/>
              </a:rPr>
              <a:t>PBB monitors price developments in the country year by year and is set by the government. 
The compensation changes automatically when the PBB changes. PBB is used when calculating different types of compensation, such as:</a:t>
            </a:r>
          </a:p>
          <a:p>
            <a:r>
              <a:rPr lang="sv-SE" sz="1300">
                <a:latin typeface="Calibri"/>
                <a:ea typeface="Roboto Light"/>
                <a:cs typeface="Calibri"/>
              </a:rPr>
              <a:t>National pension</a:t>
            </a:r>
          </a:p>
          <a:p>
            <a:r>
              <a:rPr lang="sv-SE" sz="1300" err="1">
                <a:latin typeface="Calibri"/>
                <a:ea typeface="Roboto Light"/>
                <a:cs typeface="Calibri"/>
              </a:rPr>
              <a:t>Disability</a:t>
            </a:r>
            <a:r>
              <a:rPr lang="sv-SE" sz="1300">
                <a:latin typeface="Calibri"/>
                <a:ea typeface="Roboto Light"/>
                <a:cs typeface="Calibri"/>
              </a:rPr>
              <a:t> pension</a:t>
            </a:r>
          </a:p>
          <a:p>
            <a:r>
              <a:rPr lang="sv-SE" sz="1300">
                <a:latin typeface="Calibri"/>
                <a:ea typeface="Roboto Light"/>
                <a:cs typeface="Calibri"/>
              </a:rPr>
              <a:t>TGL</a:t>
            </a:r>
          </a:p>
          <a:p>
            <a:r>
              <a:rPr lang="sv-SE" sz="1300">
                <a:latin typeface="Calibri"/>
                <a:ea typeface="Roboto Light"/>
                <a:cs typeface="Calibri"/>
              </a:rPr>
              <a:t>Group </a:t>
            </a:r>
            <a:r>
              <a:rPr lang="sv-SE" sz="1300" err="1">
                <a:latin typeface="Calibri"/>
                <a:ea typeface="Roboto Light"/>
                <a:cs typeface="Calibri"/>
              </a:rPr>
              <a:t>life</a:t>
            </a:r>
            <a:r>
              <a:rPr lang="sv-SE" sz="1300">
                <a:latin typeface="Calibri"/>
                <a:ea typeface="Roboto Light"/>
                <a:cs typeface="Calibri"/>
              </a:rPr>
              <a:t> </a:t>
            </a:r>
            <a:r>
              <a:rPr lang="sv-SE" sz="1300" err="1">
                <a:latin typeface="Calibri"/>
                <a:ea typeface="Roboto Light"/>
                <a:cs typeface="Calibri"/>
              </a:rPr>
              <a:t>insurance</a:t>
            </a:r>
            <a:endParaRPr lang="sv-SE" sz="1200">
              <a:latin typeface="Calibri" panose="020F0502020204030204" pitchFamily="34" charset="0"/>
              <a:cs typeface="Calibri" panose="020F0502020204030204" pitchFamily="34" charset="0"/>
            </a:endParaRPr>
          </a:p>
          <a:p>
            <a:pPr marL="0" indent="0">
              <a:buNone/>
            </a:pPr>
            <a:endParaRPr lang="sv-SE" sz="1200">
              <a:latin typeface="Calibri" panose="020F0502020204030204" pitchFamily="34" charset="0"/>
              <a:cs typeface="Calibri" panose="020F0502020204030204" pitchFamily="34" charset="0"/>
            </a:endParaRPr>
          </a:p>
          <a:p>
            <a:pPr marL="0" indent="0">
              <a:buNone/>
            </a:pPr>
            <a:endParaRPr lang="sv-SE" sz="1200">
              <a:latin typeface="Calibri" panose="020F0502020204030204" pitchFamily="34" charset="0"/>
              <a:cs typeface="Calibri" panose="020F0502020204030204" pitchFamily="34" charset="0"/>
            </a:endParaRPr>
          </a:p>
          <a:p>
            <a:pPr marL="0" indent="0">
              <a:buNone/>
            </a:pPr>
            <a:endParaRPr lang="sv-SE" sz="1200">
              <a:latin typeface="Calibri" panose="020F0502020204030204" pitchFamily="34" charset="0"/>
              <a:cs typeface="Calibri" panose="020F0502020204030204" pitchFamily="34" charset="0"/>
            </a:endParaRPr>
          </a:p>
          <a:p>
            <a:pPr marL="0" indent="0">
              <a:buNone/>
            </a:pPr>
            <a:endParaRPr lang="sv-SE" sz="1200">
              <a:latin typeface="Calibri" panose="020F0502020204030204" pitchFamily="34" charset="0"/>
              <a:cs typeface="Calibri" panose="020F0502020204030204" pitchFamily="34" charset="0"/>
            </a:endParaRPr>
          </a:p>
          <a:p>
            <a:endParaRPr lang="sv-SE" sz="1200">
              <a:latin typeface="Calibri" panose="020F0502020204030204" pitchFamily="34" charset="0"/>
              <a:cs typeface="Calibri" panose="020F0502020204030204" pitchFamily="34" charset="0"/>
            </a:endParaRPr>
          </a:p>
          <a:p>
            <a:pPr marL="0" indent="0">
              <a:buNone/>
            </a:pPr>
            <a:endParaRPr lang="sv-SE" sz="1200">
              <a:latin typeface="Calibri" panose="020F0502020204030204" pitchFamily="34" charset="0"/>
              <a:cs typeface="Calibri" panose="020F0502020204030204" pitchFamily="34" charset="0"/>
            </a:endParaRPr>
          </a:p>
          <a:p>
            <a:pPr marL="0" indent="0">
              <a:buNone/>
            </a:pPr>
            <a:endParaRPr lang="sv-SE" sz="1200" b="1">
              <a:latin typeface="Calibri"/>
              <a:ea typeface="Roboto Light"/>
              <a:cs typeface="Calibri"/>
            </a:endParaRPr>
          </a:p>
          <a:p>
            <a:pPr marL="0" indent="0">
              <a:buNone/>
            </a:pPr>
            <a:endParaRPr lang="sv-SE" sz="1200" b="1">
              <a:latin typeface="Calibri"/>
              <a:ea typeface="Roboto Light"/>
              <a:cs typeface="Calibri"/>
            </a:endParaRPr>
          </a:p>
          <a:p>
            <a:pPr marL="0" indent="0">
              <a:buNone/>
            </a:pPr>
            <a:endParaRPr lang="sv-SE" sz="1200" b="1">
              <a:latin typeface="Calibri"/>
              <a:ea typeface="Roboto Light"/>
              <a:cs typeface="Calibri"/>
            </a:endParaRPr>
          </a:p>
          <a:p>
            <a:pPr marL="0" indent="0">
              <a:buNone/>
            </a:pPr>
            <a:endParaRPr lang="sv-SE" sz="1200" b="1">
              <a:latin typeface="Calibri"/>
              <a:ea typeface="Roboto Light"/>
              <a:cs typeface="Calibri"/>
            </a:endParaRPr>
          </a:p>
          <a:p>
            <a:pPr marL="0" indent="0">
              <a:buNone/>
            </a:pPr>
            <a:endParaRPr lang="sv-SE" sz="1200" b="1">
              <a:latin typeface="Calibri"/>
              <a:ea typeface="Roboto Light"/>
              <a:cs typeface="Calibri"/>
            </a:endParaRPr>
          </a:p>
          <a:p>
            <a:pPr marL="0" indent="0">
              <a:buNone/>
            </a:pPr>
            <a:r>
              <a:rPr lang="en-US" sz="1200" b="1">
                <a:latin typeface="Calibri"/>
                <a:ea typeface="Roboto Light"/>
                <a:cs typeface="Calibri"/>
              </a:rPr>
              <a:t>State breakpoint tax 2025
</a:t>
            </a:r>
            <a:r>
              <a:rPr lang="en-US" sz="1200">
                <a:latin typeface="Calibri"/>
                <a:ea typeface="Roboto Light"/>
                <a:cs typeface="Calibri"/>
              </a:rPr>
              <a:t>643 100 SEK/year or 53 600 SEK/month</a:t>
            </a:r>
            <a:endParaRPr lang="sv-SE" sz="1200">
              <a:latin typeface="Calibri" panose="020F0502020204030204" pitchFamily="34" charset="0"/>
              <a:cs typeface="Calibri" panose="020F0502020204030204" pitchFamily="34" charset="0"/>
            </a:endParaRPr>
          </a:p>
          <a:p>
            <a:pPr marL="0" indent="0">
              <a:buNone/>
            </a:pPr>
            <a:r>
              <a:rPr lang="sv-SE" sz="1200" b="1">
                <a:latin typeface="Calibri"/>
                <a:ea typeface="Roboto Light"/>
                <a:cs typeface="Calibri"/>
              </a:rPr>
              <a:t> </a:t>
            </a:r>
          </a:p>
        </p:txBody>
      </p:sp>
      <p:sp>
        <p:nvSpPr>
          <p:cNvPr id="3" name="Rubrik 2">
            <a:extLst>
              <a:ext uri="{FF2B5EF4-FFF2-40B4-BE49-F238E27FC236}">
                <a16:creationId xmlns:a16="http://schemas.microsoft.com/office/drawing/2014/main" id="{40A1A419-7C47-5C18-06BE-13FBBB045775}"/>
              </a:ext>
            </a:extLst>
          </p:cNvPr>
          <p:cNvSpPr>
            <a:spLocks noGrp="1"/>
          </p:cNvSpPr>
          <p:nvPr>
            <p:ph type="title"/>
          </p:nvPr>
        </p:nvSpPr>
        <p:spPr/>
        <p:txBody>
          <a:bodyPr lIns="91440" tIns="45720" rIns="91440" bIns="45720" anchor="t"/>
          <a:lstStyle/>
          <a:p>
            <a:r>
              <a:rPr lang="sv-SE" sz="2000">
                <a:latin typeface="Calibri"/>
                <a:ea typeface="Roboto"/>
                <a:cs typeface="Calibri"/>
              </a:rPr>
              <a:t>Price </a:t>
            </a:r>
            <a:r>
              <a:rPr lang="sv-SE" sz="2000" err="1">
                <a:latin typeface="Calibri"/>
                <a:ea typeface="Roboto"/>
                <a:cs typeface="Calibri"/>
              </a:rPr>
              <a:t>Base</a:t>
            </a:r>
            <a:r>
              <a:rPr lang="sv-SE" sz="2000">
                <a:latin typeface="Calibri"/>
                <a:ea typeface="Roboto"/>
                <a:cs typeface="Calibri"/>
              </a:rPr>
              <a:t> Amount 2025</a:t>
            </a:r>
            <a:endParaRPr lang="sv-SE" sz="2000">
              <a:latin typeface="Calibri" panose="020F0502020204030204" pitchFamily="34" charset="0"/>
              <a:cs typeface="Calibri" panose="020F0502020204030204" pitchFamily="34" charset="0"/>
            </a:endParaRPr>
          </a:p>
        </p:txBody>
      </p:sp>
      <p:graphicFrame>
        <p:nvGraphicFramePr>
          <p:cNvPr id="4" name="Tabell 3">
            <a:extLst>
              <a:ext uri="{FF2B5EF4-FFF2-40B4-BE49-F238E27FC236}">
                <a16:creationId xmlns:a16="http://schemas.microsoft.com/office/drawing/2014/main" id="{2C6B6696-6B60-36B0-C7F5-63350C3652AF}"/>
              </a:ext>
            </a:extLst>
          </p:cNvPr>
          <p:cNvGraphicFramePr>
            <a:graphicFrameLocks noGrp="1"/>
          </p:cNvGraphicFramePr>
          <p:nvPr>
            <p:extLst>
              <p:ext uri="{D42A27DB-BD31-4B8C-83A1-F6EECF244321}">
                <p14:modId xmlns:p14="http://schemas.microsoft.com/office/powerpoint/2010/main" val="1327198419"/>
              </p:ext>
            </p:extLst>
          </p:nvPr>
        </p:nvGraphicFramePr>
        <p:xfrm>
          <a:off x="342677" y="2894277"/>
          <a:ext cx="8458646" cy="968345"/>
        </p:xfrm>
        <a:graphic>
          <a:graphicData uri="http://schemas.openxmlformats.org/drawingml/2006/table">
            <a:tbl>
              <a:tblPr firstRow="1" bandRow="1">
                <a:tableStyleId>{5C22544A-7EE6-4342-B048-85BDC9FD1C3A}</a:tableStyleId>
              </a:tblPr>
              <a:tblGrid>
                <a:gridCol w="1208378">
                  <a:extLst>
                    <a:ext uri="{9D8B030D-6E8A-4147-A177-3AD203B41FA5}">
                      <a16:colId xmlns:a16="http://schemas.microsoft.com/office/drawing/2014/main" val="1099815100"/>
                    </a:ext>
                  </a:extLst>
                </a:gridCol>
                <a:gridCol w="1208378">
                  <a:extLst>
                    <a:ext uri="{9D8B030D-6E8A-4147-A177-3AD203B41FA5}">
                      <a16:colId xmlns:a16="http://schemas.microsoft.com/office/drawing/2014/main" val="38267404"/>
                    </a:ext>
                  </a:extLst>
                </a:gridCol>
                <a:gridCol w="1208378">
                  <a:extLst>
                    <a:ext uri="{9D8B030D-6E8A-4147-A177-3AD203B41FA5}">
                      <a16:colId xmlns:a16="http://schemas.microsoft.com/office/drawing/2014/main" val="476988575"/>
                    </a:ext>
                  </a:extLst>
                </a:gridCol>
                <a:gridCol w="1208378">
                  <a:extLst>
                    <a:ext uri="{9D8B030D-6E8A-4147-A177-3AD203B41FA5}">
                      <a16:colId xmlns:a16="http://schemas.microsoft.com/office/drawing/2014/main" val="3115797135"/>
                    </a:ext>
                  </a:extLst>
                </a:gridCol>
                <a:gridCol w="1208378">
                  <a:extLst>
                    <a:ext uri="{9D8B030D-6E8A-4147-A177-3AD203B41FA5}">
                      <a16:colId xmlns:a16="http://schemas.microsoft.com/office/drawing/2014/main" val="2325443853"/>
                    </a:ext>
                  </a:extLst>
                </a:gridCol>
                <a:gridCol w="1208378">
                  <a:extLst>
                    <a:ext uri="{9D8B030D-6E8A-4147-A177-3AD203B41FA5}">
                      <a16:colId xmlns:a16="http://schemas.microsoft.com/office/drawing/2014/main" val="751944146"/>
                    </a:ext>
                  </a:extLst>
                </a:gridCol>
                <a:gridCol w="1208378">
                  <a:extLst>
                    <a:ext uri="{9D8B030D-6E8A-4147-A177-3AD203B41FA5}">
                      <a16:colId xmlns:a16="http://schemas.microsoft.com/office/drawing/2014/main" val="515976458"/>
                    </a:ext>
                  </a:extLst>
                </a:gridCol>
              </a:tblGrid>
              <a:tr h="442565">
                <a:tc>
                  <a:txBody>
                    <a:bodyPr/>
                    <a:lstStyle/>
                    <a:p>
                      <a:r>
                        <a:rPr lang="sv-SE" sz="1400" b="0"/>
                        <a:t>1 PBB</a:t>
                      </a:r>
                    </a:p>
                  </a:txBody>
                  <a:tcPr/>
                </a:tc>
                <a:tc>
                  <a:txBody>
                    <a:bodyPr/>
                    <a:lstStyle/>
                    <a:p>
                      <a:r>
                        <a:rPr lang="sv-SE" sz="1400" b="0"/>
                        <a:t>6 PBB</a:t>
                      </a:r>
                    </a:p>
                  </a:txBody>
                  <a:tcPr/>
                </a:tc>
                <a:tc>
                  <a:txBody>
                    <a:bodyPr/>
                    <a:lstStyle/>
                    <a:p>
                      <a:r>
                        <a:rPr lang="sv-SE" sz="1400" b="0"/>
                        <a:t>7,5 PBB</a:t>
                      </a:r>
                    </a:p>
                  </a:txBody>
                  <a:tcPr/>
                </a:tc>
                <a:tc>
                  <a:txBody>
                    <a:bodyPr/>
                    <a:lstStyle/>
                    <a:p>
                      <a:r>
                        <a:rPr lang="sv-SE" sz="1400" b="0"/>
                        <a:t>8 PBB</a:t>
                      </a:r>
                    </a:p>
                  </a:txBody>
                  <a:tcPr/>
                </a:tc>
                <a:tc>
                  <a:txBody>
                    <a:bodyPr/>
                    <a:lstStyle/>
                    <a:p>
                      <a:r>
                        <a:rPr lang="sv-SE" sz="1400" b="0"/>
                        <a:t>10 PBB</a:t>
                      </a:r>
                    </a:p>
                  </a:txBody>
                  <a:tcPr/>
                </a:tc>
                <a:tc>
                  <a:txBody>
                    <a:bodyPr/>
                    <a:lstStyle/>
                    <a:p>
                      <a:r>
                        <a:rPr lang="sv-SE" sz="1400" b="0"/>
                        <a:t>20 PBB</a:t>
                      </a:r>
                    </a:p>
                  </a:txBody>
                  <a:tcPr/>
                </a:tc>
                <a:tc>
                  <a:txBody>
                    <a:bodyPr/>
                    <a:lstStyle/>
                    <a:p>
                      <a:r>
                        <a:rPr lang="sv-SE" sz="1400" b="0"/>
                        <a:t>30 PBB</a:t>
                      </a:r>
                    </a:p>
                  </a:txBody>
                  <a:tcPr/>
                </a:tc>
                <a:extLst>
                  <a:ext uri="{0D108BD9-81ED-4DB2-BD59-A6C34878D82A}">
                    <a16:rowId xmlns:a16="http://schemas.microsoft.com/office/drawing/2014/main" val="1428766320"/>
                  </a:ext>
                </a:extLst>
              </a:tr>
              <a:tr h="525780">
                <a:tc>
                  <a:txBody>
                    <a:bodyPr/>
                    <a:lstStyle/>
                    <a:p>
                      <a:r>
                        <a:rPr lang="sv-SE" sz="1400"/>
                        <a:t>58 800 SEK</a:t>
                      </a:r>
                    </a:p>
                  </a:txBody>
                  <a:tcPr/>
                </a:tc>
                <a:tc>
                  <a:txBody>
                    <a:bodyPr/>
                    <a:lstStyle/>
                    <a:p>
                      <a:r>
                        <a:rPr lang="sv-SE" sz="1400"/>
                        <a:t>352 800 SEK</a:t>
                      </a:r>
                    </a:p>
                  </a:txBody>
                  <a:tcPr/>
                </a:tc>
                <a:tc>
                  <a:txBody>
                    <a:bodyPr/>
                    <a:lstStyle/>
                    <a:p>
                      <a:r>
                        <a:rPr lang="sv-SE" sz="1400"/>
                        <a:t>441 000 SEK</a:t>
                      </a:r>
                    </a:p>
                  </a:txBody>
                  <a:tcPr/>
                </a:tc>
                <a:tc>
                  <a:txBody>
                    <a:bodyPr/>
                    <a:lstStyle/>
                    <a:p>
                      <a:r>
                        <a:rPr lang="sv-SE" sz="1400"/>
                        <a:t>470 400 SEK</a:t>
                      </a:r>
                    </a:p>
                  </a:txBody>
                  <a:tcPr/>
                </a:tc>
                <a:tc>
                  <a:txBody>
                    <a:bodyPr/>
                    <a:lstStyle/>
                    <a:p>
                      <a:r>
                        <a:rPr lang="sv-SE" sz="1400"/>
                        <a:t>588 000 SEK</a:t>
                      </a:r>
                    </a:p>
                  </a:txBody>
                  <a:tcPr/>
                </a:tc>
                <a:tc>
                  <a:txBody>
                    <a:bodyPr/>
                    <a:lstStyle/>
                    <a:p>
                      <a:r>
                        <a:rPr lang="sv-SE" sz="1400"/>
                        <a:t>1 176 000 SEK</a:t>
                      </a:r>
                    </a:p>
                  </a:txBody>
                  <a:tcPr/>
                </a:tc>
                <a:tc>
                  <a:txBody>
                    <a:bodyPr/>
                    <a:lstStyle/>
                    <a:p>
                      <a:r>
                        <a:rPr lang="sv-SE" sz="1400"/>
                        <a:t>1 764 000 SEK</a:t>
                      </a:r>
                    </a:p>
                  </a:txBody>
                  <a:tcPr/>
                </a:tc>
                <a:extLst>
                  <a:ext uri="{0D108BD9-81ED-4DB2-BD59-A6C34878D82A}">
                    <a16:rowId xmlns:a16="http://schemas.microsoft.com/office/drawing/2014/main" val="3525713713"/>
                  </a:ext>
                </a:extLst>
              </a:tr>
            </a:tbl>
          </a:graphicData>
        </a:graphic>
      </p:graphicFrame>
    </p:spTree>
    <p:extLst>
      <p:ext uri="{BB962C8B-B14F-4D97-AF65-F5344CB8AC3E}">
        <p14:creationId xmlns:p14="http://schemas.microsoft.com/office/powerpoint/2010/main" val="166623477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7904E5A-6618-26E4-D18B-C1307951F534}"/>
              </a:ext>
            </a:extLst>
          </p:cNvPr>
          <p:cNvSpPr/>
          <p:nvPr/>
        </p:nvSpPr>
        <p:spPr>
          <a:xfrm>
            <a:off x="2472039" y="2055209"/>
            <a:ext cx="1005466" cy="1776796"/>
          </a:xfrm>
          <a:prstGeom prst="rect">
            <a:avLst/>
          </a:prstGeom>
          <a:solidFill>
            <a:srgbClr val="E77029"/>
          </a:solidFill>
          <a:ln>
            <a:solidFill>
              <a:srgbClr val="F4911E"/>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ktangel 23">
            <a:extLst>
              <a:ext uri="{FF2B5EF4-FFF2-40B4-BE49-F238E27FC236}">
                <a16:creationId xmlns:a16="http://schemas.microsoft.com/office/drawing/2014/main" id="{1C7042E2-2262-D6FC-168D-98F481AD690B}"/>
              </a:ext>
            </a:extLst>
          </p:cNvPr>
          <p:cNvSpPr/>
          <p:nvPr/>
        </p:nvSpPr>
        <p:spPr>
          <a:xfrm>
            <a:off x="1763890" y="1755418"/>
            <a:ext cx="537431" cy="2935980"/>
          </a:xfrm>
          <a:prstGeom prst="rect">
            <a:avLst/>
          </a:prstGeom>
          <a:solidFill>
            <a:srgbClr val="FFCC66"/>
          </a:solidFill>
          <a:ln>
            <a:solidFill>
              <a:schemeClr val="accent1">
                <a:shade val="95000"/>
                <a:satMod val="105000"/>
                <a:alpha val="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upp 2">
            <a:extLst>
              <a:ext uri="{FF2B5EF4-FFF2-40B4-BE49-F238E27FC236}">
                <a16:creationId xmlns:a16="http://schemas.microsoft.com/office/drawing/2014/main" id="{01D23367-3207-4616-A457-ADE9197A4BA8}"/>
              </a:ext>
            </a:extLst>
          </p:cNvPr>
          <p:cNvGrpSpPr/>
          <p:nvPr/>
        </p:nvGrpSpPr>
        <p:grpSpPr>
          <a:xfrm>
            <a:off x="445939" y="1361126"/>
            <a:ext cx="7485488" cy="3631632"/>
            <a:chOff x="649529" y="1626084"/>
            <a:chExt cx="8067504" cy="4445662"/>
          </a:xfrm>
          <a:effectLst>
            <a:outerShdw blurRad="50800" dist="38100" dir="2700000" algn="tl" rotWithShape="0">
              <a:prstClr val="black">
                <a:alpha val="40000"/>
              </a:prstClr>
            </a:outerShdw>
          </a:effectLst>
        </p:grpSpPr>
        <p:sp>
          <p:nvSpPr>
            <p:cNvPr id="7" name="Line 7"/>
            <p:cNvSpPr>
              <a:spLocks noChangeShapeType="1"/>
            </p:cNvSpPr>
            <p:nvPr/>
          </p:nvSpPr>
          <p:spPr bwMode="auto">
            <a:xfrm>
              <a:off x="1950819" y="5727418"/>
              <a:ext cx="6524625" cy="1588"/>
            </a:xfrm>
            <a:prstGeom prst="line">
              <a:avLst/>
            </a:prstGeom>
            <a:noFill/>
            <a:ln w="38100">
              <a:solidFill>
                <a:schemeClr val="tx1"/>
              </a:solidFill>
              <a:round/>
              <a:headEnd/>
              <a:tailEnd/>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 Box 16"/>
            <p:cNvSpPr txBox="1">
              <a:spLocks noChangeArrowheads="1"/>
            </p:cNvSpPr>
            <p:nvPr/>
          </p:nvSpPr>
          <p:spPr bwMode="auto">
            <a:xfrm>
              <a:off x="2912737" y="1626084"/>
              <a:ext cx="5804296" cy="224880"/>
            </a:xfrm>
            <a:prstGeom prst="rect">
              <a:avLst/>
            </a:prstGeom>
            <a:noFill/>
            <a:ln w="9525">
              <a:noFill/>
              <a:miter lim="800000"/>
              <a:headEnd/>
              <a:tailEnd/>
            </a:ln>
          </p:spPr>
          <p:txBody>
            <a:bodyPr wrap="square" lIns="0" tIns="0" rIns="0" bIns="0">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sv-SE" sz="1200" b="1" i="1" u="none" strike="noStrike" kern="1200" cap="none" spc="0" normalizeH="0" baseline="0" noProof="0">
                  <a:ln>
                    <a:noFill/>
                  </a:ln>
                  <a:solidFill>
                    <a:prstClr val="black"/>
                  </a:solidFill>
                  <a:effectLst/>
                  <a:uLnTx/>
                  <a:uFillTx/>
                  <a:latin typeface="Calibri" panose="020F0502020204030204"/>
                  <a:ea typeface="+mn-ea"/>
                  <a:cs typeface="+mn-cs"/>
                </a:rPr>
                <a:t>Ålderspension	</a:t>
              </a:r>
              <a:endParaRPr kumimoji="0" lang="en-GB" sz="1200" b="1"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21"/>
            <p:cNvSpPr>
              <a:spLocks noChangeArrowheads="1"/>
            </p:cNvSpPr>
            <p:nvPr/>
          </p:nvSpPr>
          <p:spPr bwMode="auto">
            <a:xfrm>
              <a:off x="2841016" y="4937045"/>
              <a:ext cx="1081087" cy="763546"/>
            </a:xfrm>
            <a:prstGeom prst="rect">
              <a:avLst/>
            </a:prstGeom>
            <a:solidFill>
              <a:srgbClr val="E07523"/>
            </a:solidFill>
            <a:ln w="9525">
              <a:noFill/>
              <a:miter lim="800000"/>
              <a:headEnd/>
              <a:tailEnd/>
            </a:ln>
            <a:effectLst>
              <a:outerShdw blurRad="50800" dist="38100" dir="2700000" algn="tl" rotWithShape="0">
                <a:prstClr val="black">
                  <a:alpha val="40000"/>
                </a:prstClr>
              </a:outerShdw>
            </a:effectLst>
          </p:spPr>
          <p:txBody>
            <a:bodyPr wrap="none" lIns="0" tIns="0" rIns="0" b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sv-SE" sz="15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white"/>
                  </a:solidFill>
                  <a:effectLst/>
                  <a:uLnTx/>
                  <a:uFillTx/>
                  <a:latin typeface="Calibri" panose="020F0502020204030204"/>
                  <a:ea typeface="+mn-ea"/>
                  <a:cs typeface="+mn-cs"/>
                </a:rPr>
                <a:t>4,5 %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Calibri" panose="020F0502020204030204"/>
                  <a:ea typeface="+mn-ea"/>
                  <a:cs typeface="+mn-cs"/>
                </a:rPr>
                <a:t>+ DTP</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27"/>
            <p:cNvSpPr txBox="1">
              <a:spLocks noChangeArrowheads="1"/>
            </p:cNvSpPr>
            <p:nvPr/>
          </p:nvSpPr>
          <p:spPr>
            <a:xfrm>
              <a:off x="1950819" y="5755834"/>
              <a:ext cx="6524627" cy="315912"/>
            </a:xfrm>
            <a:prstGeom prst="rect">
              <a:avLst/>
            </a:prstGeom>
            <a:noFill/>
          </p:spPr>
          <p:txBody>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Char char="ü"/>
                <a:tabLst/>
                <a:defRPr/>
              </a:pPr>
              <a:r>
                <a:rPr kumimoji="0" lang="sv-SE" sz="1050" b="1" i="1" u="none" strike="noStrike" kern="1200" cap="none" spc="0" normalizeH="0" baseline="0" noProof="0">
                  <a:ln>
                    <a:noFill/>
                  </a:ln>
                  <a:solidFill>
                    <a:prstClr val="black"/>
                  </a:solidFill>
                  <a:effectLst/>
                  <a:uLnTx/>
                  <a:uFillTx/>
                  <a:latin typeface="Calibri" panose="020F0502020204030204"/>
                  <a:ea typeface="+mn-ea"/>
                  <a:cs typeface="+mn-cs"/>
                </a:rPr>
                <a:t>Pensionsmedförande lön (PML) </a:t>
              </a: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Kontant utbetald månadslön</a:t>
              </a:r>
            </a:p>
            <a:p>
              <a:pPr marL="171450" marR="0" lvl="0" indent="-171450" algn="l" defTabSz="4572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sv-SE" sz="1050" b="1" i="0" u="none" strike="noStrike" kern="1200" cap="none" spc="0" normalizeH="0" baseline="0" noProof="0">
                  <a:ln>
                    <a:noFill/>
                  </a:ln>
                  <a:solidFill>
                    <a:prstClr val="black"/>
                  </a:solidFill>
                  <a:effectLst/>
                  <a:uLnTx/>
                  <a:uFillTx/>
                  <a:latin typeface="Calibri" panose="020F0502020204030204"/>
                  <a:ea typeface="+mn-ea"/>
                  <a:cs typeface="+mn-cs"/>
                </a:rPr>
                <a:t>Tak vid 30 inkomstbasbelopp baserat på PML </a:t>
              </a:r>
              <a:endParaRPr kumimoji="0" lang="en-GB"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 Box 12"/>
            <p:cNvSpPr txBox="1">
              <a:spLocks noChangeArrowheads="1"/>
            </p:cNvSpPr>
            <p:nvPr/>
          </p:nvSpPr>
          <p:spPr bwMode="auto">
            <a:xfrm>
              <a:off x="649529" y="2294347"/>
              <a:ext cx="1268252" cy="395602"/>
            </a:xfrm>
            <a:prstGeom prst="rect">
              <a:avLst/>
            </a:prstGeom>
            <a:noFill/>
            <a:ln w="9525">
              <a:noFill/>
              <a:miter lim="800000"/>
              <a:headEnd/>
              <a:tailEnd/>
            </a:ln>
          </p:spPr>
          <p:txBody>
            <a:bodyPr wrap="square" lIns="0" tIns="0" rIns="0" bIns="0" anchor="t">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30 inkomstbasbelopp</a:t>
              </a:r>
              <a:b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201 500 kr/mån</a:t>
              </a:r>
              <a:endParaRPr kumimoji="0" lang="en-GB"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 Box 12"/>
            <p:cNvSpPr txBox="1">
              <a:spLocks noChangeArrowheads="1"/>
            </p:cNvSpPr>
            <p:nvPr/>
          </p:nvSpPr>
          <p:spPr bwMode="auto">
            <a:xfrm>
              <a:off x="649529" y="3299629"/>
              <a:ext cx="1268252" cy="395602"/>
            </a:xfrm>
            <a:prstGeom prst="rect">
              <a:avLst/>
            </a:prstGeom>
            <a:noFill/>
            <a:ln w="9525">
              <a:noFill/>
              <a:miter lim="800000"/>
              <a:headEnd/>
              <a:tailEnd/>
            </a:ln>
          </p:spPr>
          <p:txBody>
            <a:bodyPr wrap="square" lIns="0" tIns="0" rIns="0" bIns="0" anchor="t">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20 inkomstbasbelopp</a:t>
              </a:r>
              <a:b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134 333 kr/mån</a:t>
              </a:r>
              <a:endParaRPr kumimoji="0" lang="en-GB"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Line 6"/>
            <p:cNvSpPr>
              <a:spLocks noChangeShapeType="1"/>
            </p:cNvSpPr>
            <p:nvPr/>
          </p:nvSpPr>
          <p:spPr bwMode="auto">
            <a:xfrm flipV="1">
              <a:off x="730734" y="3449217"/>
              <a:ext cx="4039635" cy="42746"/>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Line 6"/>
            <p:cNvSpPr>
              <a:spLocks noChangeShapeType="1"/>
            </p:cNvSpPr>
            <p:nvPr/>
          </p:nvSpPr>
          <p:spPr bwMode="auto">
            <a:xfrm flipV="1">
              <a:off x="666965" y="4641048"/>
              <a:ext cx="4103403" cy="13638"/>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Line 6"/>
            <p:cNvSpPr>
              <a:spLocks noChangeShapeType="1"/>
            </p:cNvSpPr>
            <p:nvPr/>
          </p:nvSpPr>
          <p:spPr bwMode="auto">
            <a:xfrm flipV="1">
              <a:off x="730734" y="2471315"/>
              <a:ext cx="4039635" cy="13638"/>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p:cNvSpPr txBox="1"/>
            <p:nvPr/>
          </p:nvSpPr>
          <p:spPr>
            <a:xfrm rot="16200000">
              <a:off x="1981971" y="3786553"/>
              <a:ext cx="679756" cy="3226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err="1">
                  <a:ln>
                    <a:noFill/>
                  </a:ln>
                  <a:solidFill>
                    <a:prstClr val="black"/>
                  </a:solidFill>
                  <a:effectLst/>
                  <a:uLnTx/>
                  <a:uFillTx/>
                  <a:latin typeface="Calibri" panose="020F0502020204030204"/>
                  <a:ea typeface="+mn-ea"/>
                  <a:cs typeface="+mn-cs"/>
                </a:rPr>
                <a:t>Lön</a:t>
              </a: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2837772" y="3086114"/>
              <a:ext cx="1084332" cy="10025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30%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050" b="0" i="0" u="none" strike="noStrike" kern="1200" cap="none" spc="0" normalizeH="0" baseline="0" noProof="0" err="1">
                  <a:ln>
                    <a:noFill/>
                  </a:ln>
                  <a:solidFill>
                    <a:prstClr val="white"/>
                  </a:solidFill>
                  <a:effectLst/>
                  <a:uLnTx/>
                  <a:uFillTx/>
                  <a:latin typeface="Calibri" panose="020F0502020204030204"/>
                  <a:ea typeface="+mn-ea"/>
                  <a:cs typeface="+mn-cs"/>
                </a:rPr>
                <a:t>deltids</a:t>
              </a: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-pensions-</a:t>
              </a:r>
              <a:r>
                <a:rPr kumimoji="0" lang="en-US" sz="1050" b="0" i="0" u="none" strike="noStrike" kern="1200" cap="none" spc="0" normalizeH="0" baseline="0" noProof="0" err="1">
                  <a:ln>
                    <a:noFill/>
                  </a:ln>
                  <a:solidFill>
                    <a:prstClr val="white"/>
                  </a:solidFill>
                  <a:effectLst/>
                  <a:uLnTx/>
                  <a:uFillTx/>
                  <a:latin typeface="Calibri" panose="020F0502020204030204"/>
                  <a:ea typeface="+mn-ea"/>
                  <a:cs typeface="+mn-cs"/>
                </a:rPr>
                <a:t>premie</a:t>
              </a: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 (DTP)</a:t>
              </a:r>
            </a:p>
          </p:txBody>
        </p:sp>
      </p:grpSp>
      <p:sp>
        <p:nvSpPr>
          <p:cNvPr id="5" name="Rubrik 1">
            <a:extLst>
              <a:ext uri="{FF2B5EF4-FFF2-40B4-BE49-F238E27FC236}">
                <a16:creationId xmlns:a16="http://schemas.microsoft.com/office/drawing/2014/main" id="{709C139A-8794-288A-88E9-D2DF230ABDE3}"/>
              </a:ext>
            </a:extLst>
          </p:cNvPr>
          <p:cNvSpPr txBox="1">
            <a:spLocks/>
          </p:cNvSpPr>
          <p:nvPr/>
        </p:nvSpPr>
        <p:spPr>
          <a:xfrm>
            <a:off x="628650" y="772716"/>
            <a:ext cx="7886700" cy="465591"/>
          </a:xfrm>
          <a:prstGeom prst="rect">
            <a:avLst/>
          </a:prstGeom>
        </p:spPr>
        <p:txBody>
          <a:bodyPr anchor="b"/>
          <a:lstStyle>
            <a:lvl1pPr algn="ctr" defTabSz="457200" rtl="0" eaLnBrk="1" latinLnBrk="0" hangingPunct="1">
              <a:spcBef>
                <a:spcPct val="0"/>
              </a:spcBef>
              <a:buNone/>
              <a:defRPr sz="4500" b="1" kern="1200">
                <a:solidFill>
                  <a:schemeClr val="tx1"/>
                </a:solidFill>
                <a:latin typeface="Roboto" panose="02000000000000000000" pitchFamily="2" charset="0"/>
                <a:ea typeface="Roboto" panose="02000000000000000000" pitchFamily="2" charset="0"/>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sv-SE" sz="45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Arial"/>
            </a:endParaRPr>
          </a:p>
        </p:txBody>
      </p:sp>
      <p:sp>
        <p:nvSpPr>
          <p:cNvPr id="14" name="textruta 13">
            <a:extLst>
              <a:ext uri="{FF2B5EF4-FFF2-40B4-BE49-F238E27FC236}">
                <a16:creationId xmlns:a16="http://schemas.microsoft.com/office/drawing/2014/main" id="{B2E02798-DE83-1BAE-877F-64EFDB27C4F3}"/>
              </a:ext>
            </a:extLst>
          </p:cNvPr>
          <p:cNvSpPr txBox="1"/>
          <p:nvPr/>
        </p:nvSpPr>
        <p:spPr>
          <a:xfrm>
            <a:off x="1663830" y="360825"/>
            <a:ext cx="6032896" cy="98488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F4911E"/>
                </a:solidFill>
                <a:effectLst/>
                <a:uLnTx/>
                <a:uFillTx/>
                <a:latin typeface="Calibri" panose="020F0502020204030204"/>
                <a:ea typeface="Roboto" panose="02000000000000000000" pitchFamily="2" charset="0"/>
                <a:cs typeface="Helvetica" panose="020B0604020202020204" pitchFamily="34" charset="0"/>
              </a:rPr>
              <a:t>ITP1 – födda 1979 och senare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F4911E"/>
                </a:solidFill>
                <a:effectLst/>
                <a:uLnTx/>
                <a:uFillTx/>
                <a:latin typeface="Calibri" panose="020F0502020204030204"/>
                <a:ea typeface="Roboto" panose="02000000000000000000" pitchFamily="2" charset="0"/>
                <a:cs typeface="Helvetica" panose="020B0604020202020204" pitchFamily="34" charset="0"/>
              </a:rPr>
              <a:t>Premiebestämd</a:t>
            </a: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Bildobjekt 21">
            <a:extLst>
              <a:ext uri="{FF2B5EF4-FFF2-40B4-BE49-F238E27FC236}">
                <a16:creationId xmlns:a16="http://schemas.microsoft.com/office/drawing/2014/main" id="{E25A270E-96B4-C574-23ED-70E377F05B1C}"/>
              </a:ext>
            </a:extLst>
          </p:cNvPr>
          <p:cNvPicPr>
            <a:picLocks noChangeAspect="1"/>
          </p:cNvPicPr>
          <p:nvPr/>
        </p:nvPicPr>
        <p:blipFill>
          <a:blip r:embed="rId3">
            <a:duotone>
              <a:prstClr val="black"/>
              <a:srgbClr val="F4911E">
                <a:tint val="45000"/>
                <a:satMod val="400000"/>
              </a:srgbClr>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8068351" y="239987"/>
            <a:ext cx="891617" cy="772735"/>
          </a:xfrm>
          <a:prstGeom prst="rect">
            <a:avLst/>
          </a:prstGeom>
        </p:spPr>
      </p:pic>
      <p:sp>
        <p:nvSpPr>
          <p:cNvPr id="2" name="Text Box 12">
            <a:extLst>
              <a:ext uri="{FF2B5EF4-FFF2-40B4-BE49-F238E27FC236}">
                <a16:creationId xmlns:a16="http://schemas.microsoft.com/office/drawing/2014/main" id="{9673792A-D16C-97D5-9648-B6F87F96338A}"/>
              </a:ext>
            </a:extLst>
          </p:cNvPr>
          <p:cNvSpPr txBox="1">
            <a:spLocks noChangeArrowheads="1"/>
          </p:cNvSpPr>
          <p:nvPr/>
        </p:nvSpPr>
        <p:spPr bwMode="auto">
          <a:xfrm>
            <a:off x="449490" y="3677516"/>
            <a:ext cx="1230565" cy="323165"/>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0" tIns="0" rIns="0" bIns="0" anchor="t">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sv-SE" sz="1050" i="0" u="none" strike="noStrike" kern="1200" cap="none" spc="0" normalizeH="0" baseline="0" noProof="0">
                <a:ln>
                  <a:noFill/>
                </a:ln>
                <a:solidFill>
                  <a:prstClr val="black"/>
                </a:solidFill>
                <a:effectLst/>
                <a:uLnTx/>
                <a:uFillTx/>
                <a:latin typeface="Calibri" panose="020F0502020204030204"/>
                <a:ea typeface="+mn-ea"/>
                <a:cs typeface="+mn-cs"/>
              </a:rPr>
              <a:t>7,5 inkomstbasbelopp</a:t>
            </a:r>
            <a:br>
              <a:rPr kumimoji="0" lang="sv-SE" sz="1050" i="0" u="none" strike="noStrike" kern="1200" cap="none" spc="0" normalizeH="0" baseline="0" noProof="0">
                <a:ln>
                  <a:noFill/>
                </a:ln>
                <a:solidFill>
                  <a:prstClr val="black"/>
                </a:solidFill>
                <a:effectLst/>
                <a:uLnTx/>
                <a:uFillTx/>
                <a:latin typeface="Calibri" panose="020F0502020204030204"/>
                <a:ea typeface="+mn-ea"/>
                <a:cs typeface="+mn-cs"/>
              </a:rPr>
            </a:br>
            <a:r>
              <a:rPr kumimoji="0" lang="sv-SE" sz="1050" i="0" u="none" strike="noStrike" kern="1200" cap="none" spc="0" normalizeH="0" baseline="0" noProof="0">
                <a:ln>
                  <a:noFill/>
                </a:ln>
                <a:solidFill>
                  <a:prstClr val="black"/>
                </a:solidFill>
                <a:effectLst/>
                <a:uLnTx/>
                <a:uFillTx/>
                <a:latin typeface="Calibri" panose="020F0502020204030204"/>
                <a:ea typeface="+mn-ea"/>
                <a:cs typeface="+mn-cs"/>
              </a:rPr>
              <a:t>50 375 kr/mån</a:t>
            </a:r>
            <a:endParaRPr kumimoji="0" lang="en-GB" sz="105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152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7904E5A-6618-26E4-D18B-C1307951F534}"/>
              </a:ext>
            </a:extLst>
          </p:cNvPr>
          <p:cNvSpPr/>
          <p:nvPr/>
        </p:nvSpPr>
        <p:spPr>
          <a:xfrm>
            <a:off x="2468495" y="2832386"/>
            <a:ext cx="1005466" cy="718234"/>
          </a:xfrm>
          <a:prstGeom prst="rect">
            <a:avLst/>
          </a:prstGeom>
          <a:solidFill>
            <a:srgbClr val="E77029"/>
          </a:solidFill>
          <a:ln>
            <a:solidFill>
              <a:srgbClr val="F4911E"/>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ktangel 23">
            <a:extLst>
              <a:ext uri="{FF2B5EF4-FFF2-40B4-BE49-F238E27FC236}">
                <a16:creationId xmlns:a16="http://schemas.microsoft.com/office/drawing/2014/main" id="{1C7042E2-2262-D6FC-168D-98F481AD690B}"/>
              </a:ext>
            </a:extLst>
          </p:cNvPr>
          <p:cNvSpPr/>
          <p:nvPr/>
        </p:nvSpPr>
        <p:spPr>
          <a:xfrm>
            <a:off x="1755864" y="1497831"/>
            <a:ext cx="537431" cy="2935980"/>
          </a:xfrm>
          <a:prstGeom prst="rect">
            <a:avLst/>
          </a:prstGeom>
          <a:solidFill>
            <a:srgbClr val="FFCC66"/>
          </a:solidFill>
          <a:ln>
            <a:solidFill>
              <a:schemeClr val="accent1">
                <a:shade val="95000"/>
                <a:satMod val="105000"/>
                <a:alpha val="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upp 2">
            <a:extLst>
              <a:ext uri="{FF2B5EF4-FFF2-40B4-BE49-F238E27FC236}">
                <a16:creationId xmlns:a16="http://schemas.microsoft.com/office/drawing/2014/main" id="{01D23367-3207-4616-A457-ADE9197A4BA8}"/>
              </a:ext>
            </a:extLst>
          </p:cNvPr>
          <p:cNvGrpSpPr/>
          <p:nvPr/>
        </p:nvGrpSpPr>
        <p:grpSpPr>
          <a:xfrm>
            <a:off x="433427" y="1092047"/>
            <a:ext cx="8284904" cy="3928425"/>
            <a:chOff x="636118" y="1626084"/>
            <a:chExt cx="8908014" cy="4783896"/>
          </a:xfrm>
          <a:effectLst>
            <a:outerShdw blurRad="50800" dist="38100" dir="2700000" algn="tl" rotWithShape="0">
              <a:prstClr val="black">
                <a:alpha val="40000"/>
              </a:prstClr>
            </a:outerShdw>
          </a:effectLst>
        </p:grpSpPr>
        <p:sp>
          <p:nvSpPr>
            <p:cNvPr id="7" name="Line 7"/>
            <p:cNvSpPr>
              <a:spLocks noChangeShapeType="1"/>
            </p:cNvSpPr>
            <p:nvPr/>
          </p:nvSpPr>
          <p:spPr bwMode="auto">
            <a:xfrm>
              <a:off x="1950819" y="5727418"/>
              <a:ext cx="6524625" cy="1588"/>
            </a:xfrm>
            <a:prstGeom prst="line">
              <a:avLst/>
            </a:prstGeom>
            <a:noFill/>
            <a:ln w="38100">
              <a:solidFill>
                <a:schemeClr val="tx1"/>
              </a:solidFill>
              <a:round/>
              <a:headEnd/>
              <a:tailEnd/>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 Box 16"/>
            <p:cNvSpPr txBox="1">
              <a:spLocks noChangeArrowheads="1"/>
            </p:cNvSpPr>
            <p:nvPr/>
          </p:nvSpPr>
          <p:spPr bwMode="auto">
            <a:xfrm>
              <a:off x="2828056" y="1626084"/>
              <a:ext cx="1495940" cy="449759"/>
            </a:xfrm>
            <a:prstGeom prst="rect">
              <a:avLst/>
            </a:prstGeom>
            <a:noFill/>
            <a:ln w="9525">
              <a:noFill/>
              <a:miter lim="800000"/>
              <a:headEnd/>
              <a:tailEnd/>
            </a:ln>
          </p:spPr>
          <p:txBody>
            <a:bodyPr wrap="square" lIns="0" tIns="0" rIns="0" bIns="0">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sv-SE" sz="1200" b="1" i="1" u="none" strike="noStrike" kern="1200" cap="none" spc="0" normalizeH="0" baseline="0" noProof="0">
                  <a:ln>
                    <a:noFill/>
                  </a:ln>
                  <a:solidFill>
                    <a:prstClr val="black"/>
                  </a:solidFill>
                  <a:effectLst/>
                  <a:uLnTx/>
                  <a:uFillTx/>
                  <a:latin typeface="Calibri" panose="020F0502020204030204"/>
                  <a:ea typeface="+mn-ea"/>
                  <a:cs typeface="+mn-cs"/>
                </a:rPr>
                <a:t>Ålderspension</a:t>
              </a:r>
            </a:p>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sv-SE" sz="800" b="1" i="0" u="none" strike="noStrike" kern="1200" cap="none" spc="0" normalizeH="0" baseline="0" noProof="0">
                  <a:ln>
                    <a:noFill/>
                  </a:ln>
                  <a:solidFill>
                    <a:prstClr val="black"/>
                  </a:solidFill>
                  <a:effectLst/>
                  <a:uLnTx/>
                  <a:uFillTx/>
                  <a:latin typeface="Calibri" panose="020F0502020204030204"/>
                  <a:ea typeface="+mn-ea"/>
                  <a:cs typeface="+mn-cs"/>
                </a:rPr>
                <a:t>(% av PML i </a:t>
              </a:r>
              <a:r>
                <a:rPr kumimoji="0" lang="sv-SE" sz="800" b="1" i="0" u="sng" strike="noStrike" kern="1200" cap="none" spc="0" normalizeH="0" baseline="0" noProof="0">
                  <a:ln>
                    <a:noFill/>
                  </a:ln>
                  <a:solidFill>
                    <a:prstClr val="black"/>
                  </a:solidFill>
                  <a:effectLst/>
                  <a:uLnTx/>
                  <a:uFillTx/>
                  <a:latin typeface="Calibri" panose="020F0502020204030204"/>
                  <a:ea typeface="+mn-ea"/>
                  <a:cs typeface="+mn-cs"/>
                </a:rPr>
                <a:t>pensionsförmån)</a:t>
              </a:r>
              <a:endParaRPr kumimoji="0" lang="en-GB" sz="800" b="1"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21"/>
            <p:cNvSpPr>
              <a:spLocks noChangeArrowheads="1"/>
            </p:cNvSpPr>
            <p:nvPr/>
          </p:nvSpPr>
          <p:spPr bwMode="auto">
            <a:xfrm>
              <a:off x="2828055" y="5204934"/>
              <a:ext cx="1081087" cy="495657"/>
            </a:xfrm>
            <a:prstGeom prst="rect">
              <a:avLst/>
            </a:prstGeom>
            <a:solidFill>
              <a:srgbClr val="E07523"/>
            </a:solidFill>
            <a:ln w="9525">
              <a:noFill/>
              <a:miter lim="800000"/>
              <a:headEnd/>
              <a:tailEnd/>
            </a:ln>
            <a:effectLst>
              <a:outerShdw blurRad="50800" dist="38100" dir="2700000" algn="tl" rotWithShape="0">
                <a:prstClr val="black">
                  <a:alpha val="40000"/>
                </a:prstClr>
              </a:outerShdw>
            </a:effectLst>
          </p:spPr>
          <p:txBody>
            <a:bodyPr wrap="none" lIns="0" tIns="0" rIns="0" b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sv-SE" sz="15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Calibri" panose="020F0502020204030204"/>
                  <a:ea typeface="+mn-ea"/>
                  <a:cs typeface="+mn-cs"/>
                </a:rPr>
                <a:t>10 %</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sv-SE" sz="105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27"/>
            <p:cNvSpPr txBox="1">
              <a:spLocks noChangeArrowheads="1"/>
            </p:cNvSpPr>
            <p:nvPr/>
          </p:nvSpPr>
          <p:spPr>
            <a:xfrm>
              <a:off x="730734" y="5755832"/>
              <a:ext cx="8813398" cy="654148"/>
            </a:xfrm>
            <a:prstGeom prst="rect">
              <a:avLst/>
            </a:prstGeom>
            <a:noFill/>
            <a:effectLst/>
          </p:spPr>
          <p:txBody>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Char char="ü"/>
                <a:tabLst/>
                <a:defRPr/>
              </a:pPr>
              <a:r>
                <a:rPr kumimoji="0" lang="sv-SE" sz="1050" b="1" i="1" u="none" strike="noStrike" kern="1200" cap="none" spc="0" normalizeH="0" baseline="0" noProof="0">
                  <a:ln>
                    <a:noFill/>
                  </a:ln>
                  <a:solidFill>
                    <a:prstClr val="black"/>
                  </a:solidFill>
                  <a:effectLst/>
                  <a:uLnTx/>
                  <a:uFillTx/>
                  <a:latin typeface="Calibri" panose="020F0502020204030204"/>
                  <a:ea typeface="+mn-ea"/>
                  <a:cs typeface="+mn-cs"/>
                </a:rPr>
                <a:t>Pensionsmedförande lön (PML) Grundlön inkl. semestertillägg + snittet av tre senaste årens utbetalda bonusar inklusive semestertillägg </a:t>
              </a:r>
              <a:endParaRPr kumimoji="0" lang="en-GB" sz="1050" b="1" i="1"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base" latinLnBrk="0" hangingPunct="1">
                <a:lnSpc>
                  <a:spcPct val="100000"/>
                </a:lnSpc>
                <a:spcBef>
                  <a:spcPct val="20000"/>
                </a:spcBef>
                <a:spcAft>
                  <a:spcPct val="0"/>
                </a:spcAft>
                <a:buClrTx/>
                <a:buSzTx/>
                <a:buFont typeface="Wingdings" pitchFamily="2" charset="2"/>
                <a:buChar char="ü"/>
                <a:tabLst/>
                <a:defRPr/>
              </a:pPr>
              <a:r>
                <a:rPr kumimoji="0" lang="sv-SE" sz="1050" b="1" i="1" u="none" strike="noStrike" kern="1200" cap="none" spc="0" normalizeH="0" baseline="0" noProof="0">
                  <a:ln>
                    <a:noFill/>
                  </a:ln>
                  <a:solidFill>
                    <a:prstClr val="black"/>
                  </a:solidFill>
                  <a:effectLst/>
                  <a:uLnTx/>
                  <a:uFillTx/>
                  <a:latin typeface="Calibri" panose="020F0502020204030204"/>
                  <a:ea typeface="+mn-ea"/>
                  <a:cs typeface="+mn-cs"/>
                </a:rPr>
                <a:t>Tak vid 30 inkomstbasbelopp baserat på PML</a:t>
              </a:r>
            </a:p>
            <a:p>
              <a:pPr marL="0" marR="0" lvl="0" indent="0" algn="l" defTabSz="457200" rtl="0" eaLnBrk="1" fontAlgn="base" latinLnBrk="0" hangingPunct="1">
                <a:lnSpc>
                  <a:spcPct val="100000"/>
                </a:lnSpc>
                <a:spcBef>
                  <a:spcPct val="20000"/>
                </a:spcBef>
                <a:spcAft>
                  <a:spcPct val="0"/>
                </a:spcAft>
                <a:buClrTx/>
                <a:buSzTx/>
                <a:buFont typeface="Wingdings" pitchFamily="2" charset="2"/>
                <a:buChar char="ü"/>
                <a:tabLst/>
                <a:defRPr/>
              </a:pPr>
              <a:endParaRPr kumimoji="0" lang="en-GB"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 Box 12"/>
            <p:cNvSpPr txBox="1">
              <a:spLocks noChangeArrowheads="1"/>
            </p:cNvSpPr>
            <p:nvPr/>
          </p:nvSpPr>
          <p:spPr bwMode="auto">
            <a:xfrm>
              <a:off x="666965" y="2270035"/>
              <a:ext cx="1282021" cy="393539"/>
            </a:xfrm>
            <a:prstGeom prst="rect">
              <a:avLst/>
            </a:prstGeom>
            <a:noFill/>
            <a:ln w="9525">
              <a:noFill/>
              <a:miter lim="800000"/>
              <a:headEnd/>
              <a:tailEnd/>
            </a:ln>
          </p:spPr>
          <p:txBody>
            <a:bodyPr wrap="square" lIns="0" tIns="0" rIns="0" bIns="0" anchor="t">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sv-SE" sz="1050" i="0" u="none" strike="noStrike" kern="1200" cap="none" spc="0" normalizeH="0" baseline="0" noProof="0">
                  <a:ln>
                    <a:noFill/>
                  </a:ln>
                  <a:solidFill>
                    <a:prstClr val="black"/>
                  </a:solidFill>
                  <a:effectLst/>
                  <a:uLnTx/>
                  <a:uFillTx/>
                  <a:latin typeface="Calibri" panose="020F0502020204030204"/>
                  <a:ea typeface="+mn-ea"/>
                  <a:cs typeface="+mn-cs"/>
                </a:rPr>
                <a:t>30 inkomstbasbelopp</a:t>
              </a:r>
              <a:br>
                <a:rPr kumimoji="0" lang="sv-SE" sz="1050" i="0" u="none" strike="noStrike" kern="1200" cap="none" spc="0" normalizeH="0" baseline="0" noProof="0">
                  <a:ln>
                    <a:noFill/>
                  </a:ln>
                  <a:solidFill>
                    <a:prstClr val="black"/>
                  </a:solidFill>
                  <a:effectLst/>
                  <a:uLnTx/>
                  <a:uFillTx/>
                  <a:latin typeface="Calibri" panose="020F0502020204030204"/>
                  <a:ea typeface="+mn-ea"/>
                  <a:cs typeface="+mn-cs"/>
                </a:rPr>
              </a:br>
              <a:r>
                <a:rPr kumimoji="0" lang="sv-SE" sz="1050" i="0" u="none" strike="noStrike" kern="1200" cap="none" spc="0" normalizeH="0" baseline="0" noProof="0">
                  <a:ln>
                    <a:noFill/>
                  </a:ln>
                  <a:solidFill>
                    <a:prstClr val="black"/>
                  </a:solidFill>
                  <a:effectLst/>
                  <a:uLnTx/>
                  <a:uFillTx/>
                  <a:latin typeface="Calibri" panose="020F0502020204030204"/>
                  <a:ea typeface="+mn-ea"/>
                  <a:cs typeface="+mn-cs"/>
                </a:rPr>
                <a:t>198 197 kr/mån</a:t>
              </a:r>
              <a:endParaRPr kumimoji="0" lang="en-GB" sz="105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26" name="Text Box 12"/>
            <p:cNvSpPr txBox="1">
              <a:spLocks noChangeArrowheads="1"/>
            </p:cNvSpPr>
            <p:nvPr/>
          </p:nvSpPr>
          <p:spPr bwMode="auto">
            <a:xfrm>
              <a:off x="636118" y="3243832"/>
              <a:ext cx="1261061" cy="393539"/>
            </a:xfrm>
            <a:prstGeom prst="rect">
              <a:avLst/>
            </a:prstGeom>
            <a:noFill/>
            <a:ln w="9525">
              <a:noFill/>
              <a:miter lim="800000"/>
              <a:headEnd/>
              <a:tailEnd/>
            </a:ln>
          </p:spPr>
          <p:txBody>
            <a:bodyPr wrap="square" lIns="0" tIns="0" rIns="0" bIns="0" anchor="t">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sv-SE" sz="1050" i="0" u="none" strike="noStrike" kern="1200" cap="none" spc="0" normalizeH="0" baseline="0" noProof="0">
                  <a:ln>
                    <a:noFill/>
                  </a:ln>
                  <a:solidFill>
                    <a:prstClr val="black"/>
                  </a:solidFill>
                  <a:effectLst/>
                  <a:uLnTx/>
                  <a:uFillTx/>
                  <a:latin typeface="Calibri" panose="020F0502020204030204"/>
                  <a:ea typeface="+mn-ea"/>
                  <a:cs typeface="+mn-cs"/>
                </a:rPr>
                <a:t>20 inkomstbasbelopp</a:t>
              </a:r>
              <a:br>
                <a:rPr kumimoji="0" lang="sv-SE" sz="1050" i="0" u="none" strike="noStrike" kern="1200" cap="none" spc="0" normalizeH="0" baseline="0" noProof="0">
                  <a:ln>
                    <a:noFill/>
                  </a:ln>
                  <a:solidFill>
                    <a:prstClr val="black"/>
                  </a:solidFill>
                  <a:effectLst/>
                  <a:uLnTx/>
                  <a:uFillTx/>
                  <a:latin typeface="Calibri" panose="020F0502020204030204"/>
                  <a:ea typeface="+mn-ea"/>
                  <a:cs typeface="+mn-cs"/>
                </a:rPr>
              </a:br>
              <a:r>
                <a:rPr kumimoji="0" lang="sv-SE" sz="1050" i="0" u="none" strike="noStrike" kern="1200" cap="none" spc="0" normalizeH="0" baseline="0" noProof="0">
                  <a:ln>
                    <a:noFill/>
                  </a:ln>
                  <a:solidFill>
                    <a:prstClr val="black"/>
                  </a:solidFill>
                  <a:effectLst/>
                  <a:uLnTx/>
                  <a:uFillTx/>
                  <a:latin typeface="Calibri" panose="020F0502020204030204"/>
                  <a:ea typeface="+mn-ea"/>
                  <a:cs typeface="+mn-cs"/>
                </a:rPr>
                <a:t>132 131 kr/mån</a:t>
              </a:r>
              <a:endParaRPr kumimoji="0" lang="en-GB" sz="105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28" name="Line 6"/>
            <p:cNvSpPr>
              <a:spLocks noChangeShapeType="1"/>
            </p:cNvSpPr>
            <p:nvPr/>
          </p:nvSpPr>
          <p:spPr bwMode="auto">
            <a:xfrm flipV="1">
              <a:off x="730734" y="3371183"/>
              <a:ext cx="7744713" cy="81389"/>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Line 6"/>
            <p:cNvSpPr>
              <a:spLocks noChangeShapeType="1"/>
            </p:cNvSpPr>
            <p:nvPr/>
          </p:nvSpPr>
          <p:spPr bwMode="auto">
            <a:xfrm flipV="1">
              <a:off x="666965" y="4565770"/>
              <a:ext cx="7808481" cy="88916"/>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Line 6"/>
            <p:cNvSpPr>
              <a:spLocks noChangeShapeType="1"/>
            </p:cNvSpPr>
            <p:nvPr/>
          </p:nvSpPr>
          <p:spPr bwMode="auto">
            <a:xfrm flipV="1">
              <a:off x="730734" y="2429812"/>
              <a:ext cx="7744713" cy="5514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p:cNvSpPr txBox="1"/>
            <p:nvPr/>
          </p:nvSpPr>
          <p:spPr>
            <a:xfrm rot="16200000">
              <a:off x="1981971" y="3786553"/>
              <a:ext cx="679756" cy="3226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err="1">
                  <a:ln>
                    <a:noFill/>
                  </a:ln>
                  <a:solidFill>
                    <a:prstClr val="black"/>
                  </a:solidFill>
                  <a:effectLst/>
                  <a:uLnTx/>
                  <a:uFillTx/>
                  <a:latin typeface="Calibri" panose="020F0502020204030204"/>
                  <a:ea typeface="+mn-ea"/>
                  <a:cs typeface="+mn-cs"/>
                </a:rPr>
                <a:t>Lön</a:t>
              </a: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2831300" y="3758724"/>
              <a:ext cx="1084332" cy="8432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65%</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Rubrik 1">
            <a:extLst>
              <a:ext uri="{FF2B5EF4-FFF2-40B4-BE49-F238E27FC236}">
                <a16:creationId xmlns:a16="http://schemas.microsoft.com/office/drawing/2014/main" id="{709C139A-8794-288A-88E9-D2DF230ABDE3}"/>
              </a:ext>
            </a:extLst>
          </p:cNvPr>
          <p:cNvSpPr txBox="1">
            <a:spLocks/>
          </p:cNvSpPr>
          <p:nvPr/>
        </p:nvSpPr>
        <p:spPr>
          <a:xfrm>
            <a:off x="628650" y="772716"/>
            <a:ext cx="7886700" cy="465591"/>
          </a:xfrm>
          <a:prstGeom prst="rect">
            <a:avLst/>
          </a:prstGeom>
        </p:spPr>
        <p:txBody>
          <a:bodyPr anchor="b"/>
          <a:lstStyle>
            <a:lvl1pPr algn="ctr" defTabSz="457200" rtl="0" eaLnBrk="1" latinLnBrk="0" hangingPunct="1">
              <a:spcBef>
                <a:spcPct val="0"/>
              </a:spcBef>
              <a:buNone/>
              <a:defRPr sz="4500" b="1" kern="1200">
                <a:solidFill>
                  <a:schemeClr val="tx1"/>
                </a:solidFill>
                <a:latin typeface="Roboto" panose="02000000000000000000" pitchFamily="2" charset="0"/>
                <a:ea typeface="Roboto" panose="02000000000000000000" pitchFamily="2" charset="0"/>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sv-SE" sz="45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Arial"/>
            </a:endParaRPr>
          </a:p>
        </p:txBody>
      </p:sp>
      <p:sp>
        <p:nvSpPr>
          <p:cNvPr id="14" name="textruta 13">
            <a:extLst>
              <a:ext uri="{FF2B5EF4-FFF2-40B4-BE49-F238E27FC236}">
                <a16:creationId xmlns:a16="http://schemas.microsoft.com/office/drawing/2014/main" id="{B2E02798-DE83-1BAE-877F-64EFDB27C4F3}"/>
              </a:ext>
            </a:extLst>
          </p:cNvPr>
          <p:cNvSpPr txBox="1"/>
          <p:nvPr/>
        </p:nvSpPr>
        <p:spPr>
          <a:xfrm>
            <a:off x="1686910" y="144814"/>
            <a:ext cx="6634512" cy="67710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F4911E"/>
                </a:solidFill>
                <a:effectLst/>
                <a:uLnTx/>
                <a:uFillTx/>
                <a:latin typeface="Calibri" panose="020F0502020204030204"/>
                <a:ea typeface="Roboto" panose="02000000000000000000" pitchFamily="2" charset="0"/>
                <a:cs typeface="Arial"/>
              </a:rPr>
              <a:t>ITP2 – född 1978 och tidigare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F4911E"/>
                </a:solidFill>
                <a:effectLst/>
                <a:uLnTx/>
                <a:uFillTx/>
                <a:latin typeface="Calibri" panose="020F0502020204030204"/>
                <a:ea typeface="Roboto" panose="02000000000000000000" pitchFamily="2" charset="0"/>
                <a:cs typeface="Arial"/>
              </a:rPr>
              <a:t>Förmånsbestämd </a:t>
            </a: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Bildobjekt 21">
            <a:extLst>
              <a:ext uri="{FF2B5EF4-FFF2-40B4-BE49-F238E27FC236}">
                <a16:creationId xmlns:a16="http://schemas.microsoft.com/office/drawing/2014/main" id="{E25A270E-96B4-C574-23ED-70E377F05B1C}"/>
              </a:ext>
            </a:extLst>
          </p:cNvPr>
          <p:cNvPicPr>
            <a:picLocks noChangeAspect="1"/>
          </p:cNvPicPr>
          <p:nvPr/>
        </p:nvPicPr>
        <p:blipFill>
          <a:blip r:embed="rId3">
            <a:duotone>
              <a:prstClr val="black"/>
              <a:srgbClr val="F4911E">
                <a:tint val="45000"/>
                <a:satMod val="400000"/>
              </a:srgbClr>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8068351" y="239987"/>
            <a:ext cx="891617" cy="772735"/>
          </a:xfrm>
          <a:prstGeom prst="rect">
            <a:avLst/>
          </a:prstGeom>
        </p:spPr>
      </p:pic>
      <p:sp>
        <p:nvSpPr>
          <p:cNvPr id="2" name="Rektangel 1">
            <a:extLst>
              <a:ext uri="{FF2B5EF4-FFF2-40B4-BE49-F238E27FC236}">
                <a16:creationId xmlns:a16="http://schemas.microsoft.com/office/drawing/2014/main" id="{A90B1B34-8848-8E17-2144-78F07C5613BB}"/>
              </a:ext>
            </a:extLst>
          </p:cNvPr>
          <p:cNvSpPr/>
          <p:nvPr/>
        </p:nvSpPr>
        <p:spPr>
          <a:xfrm>
            <a:off x="2468495" y="2058927"/>
            <a:ext cx="1005466" cy="490428"/>
          </a:xfrm>
          <a:prstGeom prst="rect">
            <a:avLst/>
          </a:prstGeom>
          <a:solidFill>
            <a:srgbClr val="E77029"/>
          </a:solidFill>
          <a:ln>
            <a:solidFill>
              <a:srgbClr val="F4911E"/>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32,5%</a:t>
            </a:r>
          </a:p>
        </p:txBody>
      </p:sp>
      <p:sp>
        <p:nvSpPr>
          <p:cNvPr id="6" name="Text Box 16">
            <a:extLst>
              <a:ext uri="{FF2B5EF4-FFF2-40B4-BE49-F238E27FC236}">
                <a16:creationId xmlns:a16="http://schemas.microsoft.com/office/drawing/2014/main" id="{01729B1F-D909-305D-43F9-519EB0F85348}"/>
              </a:ext>
            </a:extLst>
          </p:cNvPr>
          <p:cNvSpPr txBox="1">
            <a:spLocks noChangeArrowheads="1"/>
          </p:cNvSpPr>
          <p:nvPr/>
        </p:nvSpPr>
        <p:spPr bwMode="auto">
          <a:xfrm>
            <a:off x="4313636" y="1346448"/>
            <a:ext cx="1030602" cy="369332"/>
          </a:xfrm>
          <a:prstGeom prst="rect">
            <a:avLst/>
          </a:prstGeom>
          <a:noFill/>
          <a:ln w="9525">
            <a:noFill/>
            <a:miter lim="800000"/>
            <a:headEnd/>
            <a:tailEnd/>
          </a:ln>
        </p:spPr>
        <p:txBody>
          <a:bodyPr wrap="square" lIns="0" tIns="0" rIns="0" bIns="0">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sv-SE" sz="1200" b="1" i="1" u="none" strike="noStrike" kern="1200" cap="none" spc="0" normalizeH="0" baseline="0" noProof="0">
                <a:ln>
                  <a:noFill/>
                </a:ln>
                <a:solidFill>
                  <a:prstClr val="black"/>
                </a:solidFill>
                <a:effectLst/>
                <a:uLnTx/>
                <a:uFillTx/>
                <a:latin typeface="Calibri" panose="020F0502020204030204"/>
                <a:ea typeface="+mn-ea"/>
                <a:cs typeface="+mn-cs"/>
              </a:rPr>
              <a:t>Familjepension	</a:t>
            </a:r>
            <a:endParaRPr kumimoji="0" lang="en-GB" sz="1200" b="1"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0454E3EA-C770-CBC9-77A7-8E3F4575838E}"/>
              </a:ext>
            </a:extLst>
          </p:cNvPr>
          <p:cNvSpPr/>
          <p:nvPr/>
        </p:nvSpPr>
        <p:spPr>
          <a:xfrm>
            <a:off x="4280997" y="3194187"/>
            <a:ext cx="1005466" cy="319611"/>
          </a:xfrm>
          <a:prstGeom prst="rect">
            <a:avLst/>
          </a:prstGeom>
          <a:gradFill>
            <a:gsLst>
              <a:gs pos="0">
                <a:schemeClr val="accent5">
                  <a:tint val="100000"/>
                  <a:shade val="100000"/>
                  <a:satMod val="130000"/>
                </a:schemeClr>
              </a:gs>
              <a:gs pos="0">
                <a:schemeClr val="accent5">
                  <a:tint val="50000"/>
                  <a:shade val="100000"/>
                  <a:satMod val="350000"/>
                </a:schemeClr>
              </a:gs>
            </a:gsLst>
            <a:lin ang="16200000" scaled="0"/>
          </a:gradFill>
          <a:ln>
            <a:solidFill>
              <a:srgbClr val="F4911E"/>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ktangel 14">
            <a:extLst>
              <a:ext uri="{FF2B5EF4-FFF2-40B4-BE49-F238E27FC236}">
                <a16:creationId xmlns:a16="http://schemas.microsoft.com/office/drawing/2014/main" id="{79CDBC49-E240-E625-3A31-1F56AE8925BD}"/>
              </a:ext>
            </a:extLst>
          </p:cNvPr>
          <p:cNvSpPr/>
          <p:nvPr/>
        </p:nvSpPr>
        <p:spPr>
          <a:xfrm>
            <a:off x="4280997" y="2316350"/>
            <a:ext cx="1005466" cy="218798"/>
          </a:xfrm>
          <a:prstGeom prst="rect">
            <a:avLst/>
          </a:prstGeom>
          <a:gradFill>
            <a:gsLst>
              <a:gs pos="0">
                <a:schemeClr val="accent5">
                  <a:tint val="100000"/>
                  <a:shade val="100000"/>
                  <a:satMod val="130000"/>
                </a:schemeClr>
              </a:gs>
              <a:gs pos="0">
                <a:schemeClr val="accent5">
                  <a:tint val="50000"/>
                  <a:shade val="100000"/>
                  <a:satMod val="350000"/>
                </a:schemeClr>
              </a:gs>
            </a:gsLst>
            <a:lin ang="16200000" scaled="0"/>
          </a:gradFill>
          <a:ln>
            <a:solidFill>
              <a:srgbClr val="F4911E">
                <a:alpha val="0"/>
              </a:srgbClr>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9">
            <a:extLst>
              <a:ext uri="{FF2B5EF4-FFF2-40B4-BE49-F238E27FC236}">
                <a16:creationId xmlns:a16="http://schemas.microsoft.com/office/drawing/2014/main" id="{F17F32E1-2356-B217-DFD8-BA931A464A88}"/>
              </a:ext>
            </a:extLst>
          </p:cNvPr>
          <p:cNvSpPr txBox="1"/>
          <p:nvPr/>
        </p:nvSpPr>
        <p:spPr>
          <a:xfrm>
            <a:off x="4315679" y="2270774"/>
            <a:ext cx="1008484" cy="5001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16,25%</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9">
            <a:extLst>
              <a:ext uri="{FF2B5EF4-FFF2-40B4-BE49-F238E27FC236}">
                <a16:creationId xmlns:a16="http://schemas.microsoft.com/office/drawing/2014/main" id="{EC7F35B1-9034-5FC0-0852-9B90E9E70340}"/>
              </a:ext>
            </a:extLst>
          </p:cNvPr>
          <p:cNvSpPr txBox="1"/>
          <p:nvPr/>
        </p:nvSpPr>
        <p:spPr>
          <a:xfrm>
            <a:off x="4335754" y="3193567"/>
            <a:ext cx="1008484" cy="5001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32,5%</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ktangel 19">
            <a:extLst>
              <a:ext uri="{FF2B5EF4-FFF2-40B4-BE49-F238E27FC236}">
                <a16:creationId xmlns:a16="http://schemas.microsoft.com/office/drawing/2014/main" id="{1DF999A9-28A6-DF0D-DE0C-C14A81EA0129}"/>
              </a:ext>
            </a:extLst>
          </p:cNvPr>
          <p:cNvSpPr/>
          <p:nvPr/>
        </p:nvSpPr>
        <p:spPr>
          <a:xfrm>
            <a:off x="6406142" y="1748844"/>
            <a:ext cx="714463" cy="2689094"/>
          </a:xfrm>
          <a:prstGeom prst="rect">
            <a:avLst/>
          </a:prstGeom>
          <a:solidFill>
            <a:srgbClr val="E77029"/>
          </a:solidFill>
          <a:ln>
            <a:solidFill>
              <a:srgbClr val="F4911E"/>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9">
            <a:extLst>
              <a:ext uri="{FF2B5EF4-FFF2-40B4-BE49-F238E27FC236}">
                <a16:creationId xmlns:a16="http://schemas.microsoft.com/office/drawing/2014/main" id="{23FED5A9-7C92-273A-2126-4391D0EC1BF9}"/>
              </a:ext>
            </a:extLst>
          </p:cNvPr>
          <p:cNvSpPr txBox="1"/>
          <p:nvPr/>
        </p:nvSpPr>
        <p:spPr>
          <a:xfrm>
            <a:off x="6290244" y="2829144"/>
            <a:ext cx="975362" cy="113107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ITPK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a:t>
            </a: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prstClr val="white"/>
                </a:solidFill>
                <a:effectLst/>
                <a:uLnTx/>
                <a:uFillTx/>
                <a:latin typeface="Calibri" panose="020F0502020204030204"/>
                <a:ea typeface="+mn-ea"/>
                <a:cs typeface="+mn-cs"/>
              </a:rPr>
              <a:t>Deltidspension</a:t>
            </a: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 Box 16">
            <a:extLst>
              <a:ext uri="{FF2B5EF4-FFF2-40B4-BE49-F238E27FC236}">
                <a16:creationId xmlns:a16="http://schemas.microsoft.com/office/drawing/2014/main" id="{A76C329D-A939-7F89-D33D-571318A88A22}"/>
              </a:ext>
            </a:extLst>
          </p:cNvPr>
          <p:cNvSpPr txBox="1">
            <a:spLocks noChangeArrowheads="1"/>
          </p:cNvSpPr>
          <p:nvPr/>
        </p:nvSpPr>
        <p:spPr bwMode="auto">
          <a:xfrm>
            <a:off x="6368442" y="1313165"/>
            <a:ext cx="1391300" cy="369332"/>
          </a:xfrm>
          <a:prstGeom prst="rect">
            <a:avLst/>
          </a:prstGeom>
          <a:noFill/>
          <a:ln w="9525">
            <a:noFill/>
            <a:miter lim="800000"/>
            <a:headEnd/>
            <a:tailEnd/>
          </a:ln>
        </p:spPr>
        <p:txBody>
          <a:bodyPr wrap="square" lIns="0" tIns="0" rIns="0" bIns="0">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sv-SE" sz="1200" b="1" i="1" u="none" strike="noStrike" kern="1200" cap="none" spc="0" normalizeH="0" baseline="0" noProof="0">
                <a:ln>
                  <a:noFill/>
                </a:ln>
                <a:solidFill>
                  <a:prstClr val="black"/>
                </a:solidFill>
                <a:effectLst/>
                <a:uLnTx/>
                <a:uFillTx/>
                <a:latin typeface="Calibri" panose="020F0502020204030204"/>
                <a:ea typeface="+mn-ea"/>
                <a:cs typeface="+mn-cs"/>
              </a:rPr>
              <a:t>Ålderspension</a:t>
            </a:r>
          </a:p>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sv-SE" sz="800" b="1" i="0" u="none" strike="noStrike" kern="1200" cap="none" spc="0" normalizeH="0" baseline="0" noProof="0">
                <a:ln>
                  <a:noFill/>
                </a:ln>
                <a:solidFill>
                  <a:prstClr val="black"/>
                </a:solidFill>
                <a:effectLst/>
                <a:uLnTx/>
                <a:uFillTx/>
                <a:latin typeface="Calibri" panose="020F0502020204030204"/>
                <a:ea typeface="+mn-ea"/>
                <a:cs typeface="+mn-cs"/>
              </a:rPr>
              <a:t>(% av PML i </a:t>
            </a:r>
            <a:r>
              <a:rPr kumimoji="0" lang="sv-SE" sz="800" b="1" i="0" u="sng" strike="noStrike" kern="1200" cap="none" spc="0" normalizeH="0" baseline="0" noProof="0">
                <a:ln>
                  <a:noFill/>
                </a:ln>
                <a:solidFill>
                  <a:prstClr val="black"/>
                </a:solidFill>
                <a:effectLst/>
                <a:uLnTx/>
                <a:uFillTx/>
                <a:latin typeface="Calibri" panose="020F0502020204030204"/>
                <a:ea typeface="+mn-ea"/>
                <a:cs typeface="+mn-cs"/>
              </a:rPr>
              <a:t>premie)</a:t>
            </a:r>
            <a:endParaRPr kumimoji="0" lang="en-GB" sz="800" b="1"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Text Box 12">
            <a:extLst>
              <a:ext uri="{FF2B5EF4-FFF2-40B4-BE49-F238E27FC236}">
                <a16:creationId xmlns:a16="http://schemas.microsoft.com/office/drawing/2014/main" id="{F834E273-9C57-3F51-72A9-DB41131ABBB5}"/>
              </a:ext>
            </a:extLst>
          </p:cNvPr>
          <p:cNvSpPr txBox="1">
            <a:spLocks noChangeArrowheads="1"/>
          </p:cNvSpPr>
          <p:nvPr/>
        </p:nvSpPr>
        <p:spPr bwMode="auto">
          <a:xfrm>
            <a:off x="376010" y="3417482"/>
            <a:ext cx="1285484" cy="323165"/>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0" tIns="0" rIns="0" bIns="0" anchor="t">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sv-SE" sz="1050" i="0" u="none" strike="noStrike" kern="1200" cap="none" spc="0" normalizeH="0" baseline="0" noProof="0">
                <a:ln>
                  <a:noFill/>
                </a:ln>
                <a:solidFill>
                  <a:prstClr val="black"/>
                </a:solidFill>
                <a:effectLst/>
                <a:uLnTx/>
                <a:uFillTx/>
                <a:latin typeface="Calibri" panose="020F0502020204030204"/>
                <a:ea typeface="+mn-ea"/>
                <a:cs typeface="+mn-cs"/>
              </a:rPr>
              <a:t>7,5 inkomstbasbelopp</a:t>
            </a:r>
            <a:br>
              <a:rPr kumimoji="0" lang="sv-SE" sz="1050" i="0" u="none" strike="noStrike" kern="1200" cap="none" spc="0" normalizeH="0" baseline="0" noProof="0">
                <a:ln>
                  <a:noFill/>
                </a:ln>
                <a:solidFill>
                  <a:prstClr val="black"/>
                </a:solidFill>
                <a:effectLst/>
                <a:uLnTx/>
                <a:uFillTx/>
                <a:latin typeface="Calibri" panose="020F0502020204030204"/>
                <a:ea typeface="+mn-ea"/>
                <a:cs typeface="+mn-cs"/>
              </a:rPr>
            </a:br>
            <a:r>
              <a:rPr kumimoji="0" lang="sv-SE" sz="1050" i="0" u="none" strike="noStrike" kern="1200" cap="none" spc="0" normalizeH="0" baseline="0" noProof="0">
                <a:ln>
                  <a:noFill/>
                </a:ln>
                <a:solidFill>
                  <a:prstClr val="black"/>
                </a:solidFill>
                <a:effectLst/>
                <a:uLnTx/>
                <a:uFillTx/>
                <a:latin typeface="Calibri" panose="020F0502020204030204"/>
                <a:ea typeface="+mn-ea"/>
                <a:cs typeface="+mn-cs"/>
              </a:rPr>
              <a:t>49 549 kr/mån</a:t>
            </a:r>
            <a:endParaRPr kumimoji="0" lang="en-GB" sz="105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2362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9"/>
          <p:cNvSpPr txBox="1">
            <a:spLocks noChangeArrowheads="1"/>
          </p:cNvSpPr>
          <p:nvPr/>
        </p:nvSpPr>
        <p:spPr>
          <a:xfrm>
            <a:off x="563174" y="4420229"/>
            <a:ext cx="8155157" cy="594682"/>
          </a:xfrm>
          <a:prstGeom prst="rect">
            <a:avLst/>
          </a:prstGeom>
          <a:noFill/>
        </p:spPr>
        <p:txBody>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l" defTabSz="4572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sv-SE" sz="1050" b="1" i="1" u="none" strike="noStrike" kern="1200" cap="none" spc="0" normalizeH="0" baseline="0" noProof="0">
                <a:ln>
                  <a:noFill/>
                </a:ln>
                <a:solidFill>
                  <a:prstClr val="black"/>
                </a:solidFill>
                <a:effectLst/>
                <a:uLnTx/>
                <a:uFillTx/>
                <a:latin typeface="Calibri" panose="020F0502020204030204"/>
                <a:ea typeface="+mn-ea"/>
                <a:cs typeface="+mn-cs"/>
              </a:rPr>
              <a:t>Pensionsmedförande lön (PML) Grundlön inkl. semesterlön + snittet av tre senaste årens utbetalda bonusar inkl. semesterersättning </a:t>
            </a:r>
            <a:endParaRPr kumimoji="0" lang="en-GB" sz="1050" b="1" i="1"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4572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sv-SE" sz="1050" b="1" i="0" u="none" strike="noStrike" kern="1200" cap="none" spc="0" normalizeH="0" baseline="0" noProof="0">
                <a:ln>
                  <a:noFill/>
                </a:ln>
                <a:solidFill>
                  <a:prstClr val="black"/>
                </a:solidFill>
                <a:effectLst/>
                <a:uLnTx/>
                <a:uFillTx/>
                <a:latin typeface="Calibri" panose="020F0502020204030204"/>
                <a:ea typeface="+mn-ea"/>
                <a:cs typeface="+mn-cs"/>
              </a:rPr>
              <a:t>Ålderspension upp till 7,5 inkomstbasbelopp (så kallad bottenplatta) kvarstår som tidigare </a:t>
            </a:r>
          </a:p>
          <a:p>
            <a:pPr marL="171450" marR="0" lvl="0" indent="-171450" algn="l" defTabSz="4572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sv-SE" sz="1050" b="1" i="0" u="none" strike="noStrike" kern="1200" cap="none" spc="0" normalizeH="0" baseline="0" noProof="0">
                <a:ln>
                  <a:noFill/>
                </a:ln>
                <a:solidFill>
                  <a:prstClr val="black"/>
                </a:solidFill>
                <a:effectLst/>
                <a:uLnTx/>
                <a:uFillTx/>
                <a:latin typeface="Calibri" panose="020F0502020204030204"/>
                <a:ea typeface="+mn-ea"/>
                <a:cs typeface="+mn-cs"/>
              </a:rPr>
              <a:t>Tak vid 30 inkomstbasbelopp baserat på PML</a:t>
            </a:r>
          </a:p>
        </p:txBody>
      </p:sp>
      <p:grpSp>
        <p:nvGrpSpPr>
          <p:cNvPr id="3" name="Grupp 2">
            <a:extLst>
              <a:ext uri="{FF2B5EF4-FFF2-40B4-BE49-F238E27FC236}">
                <a16:creationId xmlns:a16="http://schemas.microsoft.com/office/drawing/2014/main" id="{690BC124-8E0C-49E3-9138-24942653C75A}"/>
              </a:ext>
            </a:extLst>
          </p:cNvPr>
          <p:cNvGrpSpPr/>
          <p:nvPr/>
        </p:nvGrpSpPr>
        <p:grpSpPr>
          <a:xfrm>
            <a:off x="1181100" y="957664"/>
            <a:ext cx="7164646" cy="3448679"/>
            <a:chOff x="319768" y="1331476"/>
            <a:chExt cx="9056734" cy="4242236"/>
          </a:xfrm>
          <a:effectLst>
            <a:outerShdw blurRad="50800" dist="38100" dir="2700000" algn="tl" rotWithShape="0">
              <a:prstClr val="black">
                <a:alpha val="40000"/>
              </a:prstClr>
            </a:outerShdw>
          </a:effectLst>
        </p:grpSpPr>
        <p:sp>
          <p:nvSpPr>
            <p:cNvPr id="26" name="Rektangel 25"/>
            <p:cNvSpPr/>
            <p:nvPr/>
          </p:nvSpPr>
          <p:spPr bwMode="auto">
            <a:xfrm>
              <a:off x="2459115" y="2036844"/>
              <a:ext cx="3100145" cy="2447925"/>
            </a:xfrm>
            <a:prstGeom prst="rect">
              <a:avLst/>
            </a:prstGeom>
            <a:solidFill>
              <a:srgbClr val="F4911E"/>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48" charset="-128"/>
                <a:cs typeface="+mn-cs"/>
              </a:endParaRPr>
            </a:p>
          </p:txBody>
        </p:sp>
        <p:sp>
          <p:nvSpPr>
            <p:cNvPr id="5" name="Rectangle 9"/>
            <p:cNvSpPr>
              <a:spLocks noChangeArrowheads="1"/>
            </p:cNvSpPr>
            <p:nvPr/>
          </p:nvSpPr>
          <p:spPr bwMode="auto">
            <a:xfrm>
              <a:off x="2479222" y="2678509"/>
              <a:ext cx="1081087" cy="642938"/>
            </a:xfrm>
            <a:prstGeom prst="rect">
              <a:avLst/>
            </a:prstGeom>
            <a:solidFill>
              <a:srgbClr val="F4911E"/>
            </a:solidFill>
            <a:ln w="9525">
              <a:noFill/>
              <a:miter lim="800000"/>
              <a:headEnd/>
              <a:tailEnd/>
            </a:ln>
          </p:spPr>
          <p:txBody>
            <a:bodyPr wrap="none" lIns="0" tIns="0" rIns="0" b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sv-SE" sz="1350" b="0" i="0" u="none" strike="noStrike" kern="1200" cap="none" spc="0" normalizeH="0" baseline="0" noProof="0">
                  <a:ln>
                    <a:noFill/>
                  </a:ln>
                  <a:solidFill>
                    <a:prstClr val="white"/>
                  </a:solidFill>
                  <a:effectLst/>
                  <a:uLnTx/>
                  <a:uFillTx/>
                  <a:latin typeface="Calibri" panose="020F0502020204030204"/>
                  <a:ea typeface="+mn-ea"/>
                  <a:cs typeface="+mn-cs"/>
                </a:rPr>
                <a:t>32,5%</a:t>
              </a: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14"/>
            <p:cNvSpPr>
              <a:spLocks noChangeArrowheads="1"/>
            </p:cNvSpPr>
            <p:nvPr/>
          </p:nvSpPr>
          <p:spPr bwMode="auto">
            <a:xfrm>
              <a:off x="5702261" y="2057435"/>
              <a:ext cx="605334" cy="3499527"/>
            </a:xfrm>
            <a:prstGeom prst="rect">
              <a:avLst/>
            </a:prstGeom>
            <a:solidFill>
              <a:srgbClr val="E77029"/>
            </a:solidFill>
            <a:ln w="9525">
              <a:noFill/>
              <a:miter lim="800000"/>
              <a:headEnd/>
              <a:tailEnd/>
            </a:ln>
          </p:spPr>
          <p:txBody>
            <a:bodyPr vert="eaVert" wrap="none" lIns="0" tIns="0" rIns="0" bIns="0"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Box 15"/>
            <p:cNvSpPr txBox="1">
              <a:spLocks noChangeArrowheads="1"/>
            </p:cNvSpPr>
            <p:nvPr/>
          </p:nvSpPr>
          <p:spPr bwMode="auto">
            <a:xfrm>
              <a:off x="7699535" y="3740379"/>
              <a:ext cx="605333" cy="283948"/>
            </a:xfrm>
            <a:prstGeom prst="rect">
              <a:avLst/>
            </a:prstGeom>
            <a:noFill/>
            <a:ln w="9525">
              <a:noFill/>
              <a:miter lim="800000"/>
              <a:headEnd/>
              <a:tailEnd/>
            </a:ln>
          </p:spPr>
          <p:txBody>
            <a:bodyPr wrap="square" lIns="0" tIns="0" rIns="0" bIns="0">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endParaRPr kumimoji="0" lang="en-GB"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18"/>
            <p:cNvSpPr>
              <a:spLocks noChangeArrowheads="1"/>
            </p:cNvSpPr>
            <p:nvPr/>
          </p:nvSpPr>
          <p:spPr bwMode="auto">
            <a:xfrm>
              <a:off x="4226473" y="2820961"/>
              <a:ext cx="1079500" cy="358775"/>
            </a:xfrm>
            <a:prstGeom prst="rect">
              <a:avLst/>
            </a:prstGeom>
            <a:solidFill>
              <a:srgbClr val="F4911E"/>
            </a:solidFill>
            <a:ln w="9525">
              <a:noFill/>
              <a:miter lim="800000"/>
              <a:headEnd/>
              <a:tailEnd/>
            </a:ln>
          </p:spPr>
          <p:txBody>
            <a:bodyPr wrap="none" lIns="0" tIns="0" rIns="0" b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sv-SE" sz="1350" b="0" i="0" u="none" strike="noStrike" kern="1200" cap="none" spc="0" normalizeH="0" baseline="0" noProof="0">
                  <a:ln>
                    <a:noFill/>
                  </a:ln>
                  <a:solidFill>
                    <a:prstClr val="white"/>
                  </a:solidFill>
                  <a:effectLst/>
                  <a:uLnTx/>
                  <a:uFillTx/>
                  <a:latin typeface="Calibri" panose="020F0502020204030204"/>
                  <a:ea typeface="+mn-ea"/>
                  <a:cs typeface="+mn-cs"/>
                </a:rPr>
                <a:t>16,25%</a:t>
              </a: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21"/>
            <p:cNvSpPr>
              <a:spLocks noChangeArrowheads="1"/>
            </p:cNvSpPr>
            <p:nvPr/>
          </p:nvSpPr>
          <p:spPr bwMode="auto">
            <a:xfrm>
              <a:off x="2479222" y="5195602"/>
              <a:ext cx="1081087" cy="360362"/>
            </a:xfrm>
            <a:prstGeom prst="rect">
              <a:avLst/>
            </a:prstGeom>
            <a:solidFill>
              <a:srgbClr val="E77029"/>
            </a:solidFill>
            <a:ln w="9525">
              <a:noFill/>
              <a:miter lim="800000"/>
              <a:headEnd/>
              <a:tailEnd/>
            </a:ln>
          </p:spPr>
          <p:txBody>
            <a:bodyPr wrap="none" lIns="0" tIns="0" rIns="0" b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sv-SE" sz="1350" b="0" i="0" u="none" strike="noStrike" kern="1200" cap="none" spc="0" normalizeH="0" baseline="0" noProof="0">
                  <a:ln>
                    <a:noFill/>
                  </a:ln>
                  <a:solidFill>
                    <a:prstClr val="white"/>
                  </a:solidFill>
                  <a:effectLst/>
                  <a:uLnTx/>
                  <a:uFillTx/>
                  <a:latin typeface="Calibri" panose="020F0502020204030204"/>
                  <a:ea typeface="+mn-ea"/>
                  <a:cs typeface="+mn-cs"/>
                </a:rPr>
                <a:t>10%</a:t>
              </a: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22"/>
            <p:cNvSpPr>
              <a:spLocks noChangeArrowheads="1"/>
            </p:cNvSpPr>
            <p:nvPr/>
          </p:nvSpPr>
          <p:spPr bwMode="auto">
            <a:xfrm>
              <a:off x="2479222" y="3938966"/>
              <a:ext cx="1081087" cy="545803"/>
            </a:xfrm>
            <a:prstGeom prst="rect">
              <a:avLst/>
            </a:prstGeom>
            <a:solidFill>
              <a:srgbClr val="F4911E"/>
            </a:solidFill>
            <a:ln w="9525">
              <a:noFill/>
              <a:miter lim="800000"/>
              <a:headEnd/>
              <a:tailEnd/>
            </a:ln>
          </p:spPr>
          <p:txBody>
            <a:bodyPr wrap="none" lIns="0" tIns="0" rIns="0" b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sv-SE" sz="1350" b="0" i="0" u="none" strike="noStrike" kern="1200" cap="none" spc="0" normalizeH="0" baseline="0" noProof="0">
                  <a:ln>
                    <a:noFill/>
                  </a:ln>
                  <a:solidFill>
                    <a:prstClr val="white"/>
                  </a:solidFill>
                  <a:effectLst/>
                  <a:uLnTx/>
                  <a:uFillTx/>
                  <a:latin typeface="Calibri" panose="020F0502020204030204"/>
                  <a:ea typeface="+mn-ea"/>
                  <a:cs typeface="+mn-cs"/>
                </a:rPr>
                <a:t>65%</a:t>
              </a: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23"/>
            <p:cNvSpPr>
              <a:spLocks noChangeArrowheads="1"/>
            </p:cNvSpPr>
            <p:nvPr/>
          </p:nvSpPr>
          <p:spPr bwMode="auto">
            <a:xfrm>
              <a:off x="4153448" y="3895726"/>
              <a:ext cx="1152525" cy="596900"/>
            </a:xfrm>
            <a:prstGeom prst="rect">
              <a:avLst/>
            </a:prstGeom>
            <a:solidFill>
              <a:srgbClr val="F4911E"/>
            </a:solidFill>
            <a:ln w="9525">
              <a:noFill/>
              <a:miter lim="800000"/>
              <a:headEnd/>
              <a:tailEnd/>
            </a:ln>
          </p:spPr>
          <p:txBody>
            <a:bodyPr wrap="none" lIns="0" tIns="0" rIns="0" b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sv-SE" sz="1350" b="0" i="0" u="none" strike="noStrike" kern="1200" cap="none" spc="0" normalizeH="0" baseline="0" noProof="0">
                  <a:ln>
                    <a:noFill/>
                  </a:ln>
                  <a:solidFill>
                    <a:prstClr val="white"/>
                  </a:solidFill>
                  <a:effectLst/>
                  <a:uLnTx/>
                  <a:uFillTx/>
                  <a:latin typeface="Calibri" panose="020F0502020204030204"/>
                  <a:ea typeface="+mn-ea"/>
                  <a:cs typeface="+mn-cs"/>
                </a:rPr>
                <a:t>32,5%</a:t>
              </a: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Box 29"/>
            <p:cNvSpPr txBox="1">
              <a:spLocks noChangeArrowheads="1"/>
            </p:cNvSpPr>
            <p:nvPr/>
          </p:nvSpPr>
          <p:spPr bwMode="auto">
            <a:xfrm>
              <a:off x="7711591" y="3446595"/>
              <a:ext cx="600075" cy="283948"/>
            </a:xfrm>
            <a:prstGeom prst="rect">
              <a:avLst/>
            </a:prstGeom>
            <a:noFill/>
            <a:ln w="9525">
              <a:noFill/>
              <a:miter lim="800000"/>
              <a:headEnd/>
              <a:tailEnd/>
            </a:ln>
          </p:spPr>
          <p:txBody>
            <a:bodyPr lIns="0" tIns="0" rIns="0" bIns="0">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endParaRPr kumimoji="0" lang="en-GB"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Line 7"/>
            <p:cNvSpPr>
              <a:spLocks noChangeShapeType="1"/>
            </p:cNvSpPr>
            <p:nvPr/>
          </p:nvSpPr>
          <p:spPr bwMode="auto">
            <a:xfrm>
              <a:off x="323529" y="5550353"/>
              <a:ext cx="8452173" cy="23359"/>
            </a:xfrm>
            <a:prstGeom prst="line">
              <a:avLst/>
            </a:prstGeom>
            <a:noFill/>
            <a:ln w="38100">
              <a:solidFill>
                <a:schemeClr val="tx1"/>
              </a:solidFill>
              <a:round/>
              <a:headEnd/>
              <a:tailEnd/>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 Box 16"/>
            <p:cNvSpPr txBox="1">
              <a:spLocks noChangeArrowheads="1"/>
            </p:cNvSpPr>
            <p:nvPr/>
          </p:nvSpPr>
          <p:spPr bwMode="auto">
            <a:xfrm>
              <a:off x="2335951" y="1331476"/>
              <a:ext cx="6900911" cy="454317"/>
            </a:xfrm>
            <a:prstGeom prst="rect">
              <a:avLst/>
            </a:prstGeom>
            <a:noFill/>
            <a:ln w="9525">
              <a:noFill/>
              <a:miter lim="800000"/>
              <a:headEnd/>
              <a:tailEnd/>
            </a:ln>
          </p:spPr>
          <p:txBody>
            <a:bodyPr wrap="square" lIns="0" tIns="0" rIns="0" bIns="0">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sv-SE" sz="1200" b="1" i="1" u="none" strike="noStrike" kern="1200" cap="none" spc="0" normalizeH="0" baseline="0" noProof="0">
                  <a:ln>
                    <a:noFill/>
                  </a:ln>
                  <a:solidFill>
                    <a:prstClr val="black"/>
                  </a:solidFill>
                  <a:effectLst/>
                  <a:uLnTx/>
                  <a:uFillTx/>
                  <a:latin typeface="Calibri" panose="020F0502020204030204"/>
                  <a:ea typeface="+mn-ea"/>
                  <a:cs typeface="+mn-cs"/>
                </a:rPr>
                <a:t>     Ålderspension             Familjepension     	                      Ålderspension</a:t>
              </a:r>
              <a:br>
                <a:rPr kumimoji="0" lang="sv-SE" sz="1200" b="1" i="1" u="none" strike="noStrike" kern="1200" cap="none" spc="0" normalizeH="0" baseline="0" noProof="0">
                  <a:ln>
                    <a:noFill/>
                  </a:ln>
                  <a:solidFill>
                    <a:prstClr val="black"/>
                  </a:solidFill>
                  <a:effectLst/>
                  <a:uLnTx/>
                  <a:uFillTx/>
                  <a:latin typeface="Calibri" panose="020F0502020204030204"/>
                  <a:ea typeface="+mn-ea"/>
                  <a:cs typeface="+mn-cs"/>
                </a:rPr>
              </a:br>
              <a:r>
                <a:rPr kumimoji="0" lang="sv-SE" sz="1200" b="1" i="1" u="none" strike="noStrike" kern="1200" cap="none" spc="0" normalizeH="0" baseline="0" noProof="0">
                  <a:ln>
                    <a:noFill/>
                  </a:ln>
                  <a:solidFill>
                    <a:prstClr val="black"/>
                  </a:solidFill>
                  <a:effectLst/>
                  <a:uLnTx/>
                  <a:uFillTx/>
                  <a:latin typeface="Calibri" panose="020F0502020204030204"/>
                  <a:ea typeface="+mn-ea"/>
                  <a:cs typeface="+mn-cs"/>
                </a:rPr>
                <a:t>      </a:t>
              </a:r>
              <a:r>
                <a:rPr kumimoji="0" lang="sv-SE" sz="600" b="1" i="0" u="none" strike="noStrike" kern="1200" cap="none" spc="0" normalizeH="0" baseline="0" noProof="0">
                  <a:ln>
                    <a:noFill/>
                  </a:ln>
                  <a:solidFill>
                    <a:prstClr val="black"/>
                  </a:solidFill>
                  <a:effectLst/>
                  <a:uLnTx/>
                  <a:uFillTx/>
                  <a:latin typeface="Calibri" panose="020F0502020204030204"/>
                  <a:ea typeface="+mn-ea"/>
                  <a:cs typeface="+mn-cs"/>
                </a:rPr>
                <a:t>(% av PML i </a:t>
              </a:r>
              <a:r>
                <a:rPr kumimoji="0" lang="sv-SE" sz="600" b="1" i="0" u="sng" strike="noStrike" kern="1200" cap="none" spc="0" normalizeH="0" baseline="0" noProof="0">
                  <a:ln>
                    <a:noFill/>
                  </a:ln>
                  <a:solidFill>
                    <a:prstClr val="black"/>
                  </a:solidFill>
                  <a:effectLst/>
                  <a:uLnTx/>
                  <a:uFillTx/>
                  <a:latin typeface="Calibri" panose="020F0502020204030204"/>
                  <a:ea typeface="+mn-ea"/>
                  <a:cs typeface="+mn-cs"/>
                </a:rPr>
                <a:t>pensionsförmån)</a:t>
              </a:r>
              <a:r>
                <a:rPr kumimoji="0" lang="sv-SE" sz="600" b="1" i="0" u="none" strike="noStrike" kern="1200" cap="none" spc="0" normalizeH="0" baseline="0" noProof="0">
                  <a:ln>
                    <a:noFill/>
                  </a:ln>
                  <a:solidFill>
                    <a:prstClr val="black"/>
                  </a:solidFill>
                  <a:effectLst/>
                  <a:uLnTx/>
                  <a:uFillTx/>
                  <a:latin typeface="Calibri" panose="020F0502020204030204"/>
                  <a:ea typeface="+mn-ea"/>
                  <a:cs typeface="+mn-cs"/>
                </a:rPr>
                <a:t>				                                                   Blir premiebestämd</a:t>
              </a:r>
            </a:p>
          </p:txBody>
        </p:sp>
        <p:sp>
          <p:nvSpPr>
            <p:cNvPr id="27" name="Rectangle 21"/>
            <p:cNvSpPr>
              <a:spLocks noChangeArrowheads="1"/>
            </p:cNvSpPr>
            <p:nvPr/>
          </p:nvSpPr>
          <p:spPr bwMode="auto">
            <a:xfrm>
              <a:off x="4283968" y="5195547"/>
              <a:ext cx="1081087" cy="340166"/>
            </a:xfrm>
            <a:prstGeom prst="rect">
              <a:avLst/>
            </a:prstGeom>
            <a:solidFill>
              <a:srgbClr val="E77029"/>
            </a:solidFill>
            <a:ln w="9525">
              <a:noFill/>
              <a:miter lim="800000"/>
              <a:headEnd/>
              <a:tailEnd/>
            </a:ln>
          </p:spPr>
          <p:txBody>
            <a:bodyPr wrap="none" lIns="0" tIns="0" rIns="0" b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sv-SE" sz="1350" b="0" i="0" u="none" strike="noStrike" kern="1200" cap="none" spc="0" normalizeH="0" baseline="0" noProof="0">
                  <a:ln>
                    <a:noFill/>
                  </a:ln>
                  <a:solidFill>
                    <a:prstClr val="white"/>
                  </a:solidFill>
                  <a:effectLst/>
                  <a:uLnTx/>
                  <a:uFillTx/>
                  <a:latin typeface="Calibri" panose="020F0502020204030204"/>
                  <a:ea typeface="+mn-ea"/>
                  <a:cs typeface="+mn-cs"/>
                </a:rPr>
                <a:t>0%</a:t>
              </a: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Line 6"/>
            <p:cNvSpPr>
              <a:spLocks noChangeShapeType="1"/>
            </p:cNvSpPr>
            <p:nvPr/>
          </p:nvSpPr>
          <p:spPr bwMode="auto">
            <a:xfrm>
              <a:off x="323528" y="2044700"/>
              <a:ext cx="8452173" cy="6126"/>
            </a:xfrm>
            <a:prstGeom prst="line">
              <a:avLst/>
            </a:prstGeom>
            <a:noFill/>
            <a:ln w="9525">
              <a:solidFill>
                <a:schemeClr val="tx1"/>
              </a:solidFill>
              <a:prstDash val="sysDot"/>
              <a:round/>
              <a:headEnd/>
              <a:tailEnd/>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Line 5"/>
            <p:cNvSpPr>
              <a:spLocks noChangeShapeType="1"/>
            </p:cNvSpPr>
            <p:nvPr/>
          </p:nvSpPr>
          <p:spPr bwMode="auto">
            <a:xfrm>
              <a:off x="323528" y="3146271"/>
              <a:ext cx="8452173" cy="33465"/>
            </a:xfrm>
            <a:prstGeom prst="line">
              <a:avLst/>
            </a:prstGeom>
            <a:noFill/>
            <a:ln w="9525">
              <a:solidFill>
                <a:schemeClr val="tx1"/>
              </a:solidFill>
              <a:prstDash val="sysDot"/>
              <a:round/>
              <a:headEnd/>
              <a:tailEnd/>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Line 4"/>
            <p:cNvSpPr>
              <a:spLocks noChangeShapeType="1"/>
            </p:cNvSpPr>
            <p:nvPr/>
          </p:nvSpPr>
          <p:spPr bwMode="auto">
            <a:xfrm>
              <a:off x="540136" y="4482663"/>
              <a:ext cx="8452173" cy="16464"/>
            </a:xfrm>
            <a:prstGeom prst="line">
              <a:avLst/>
            </a:prstGeom>
            <a:noFill/>
            <a:ln w="9525">
              <a:solidFill>
                <a:schemeClr val="tx1"/>
              </a:solidFill>
              <a:prstDash val="sysDot"/>
              <a:round/>
              <a:headEnd/>
              <a:tailEnd/>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Line 4"/>
            <p:cNvSpPr>
              <a:spLocks noChangeShapeType="1"/>
            </p:cNvSpPr>
            <p:nvPr/>
          </p:nvSpPr>
          <p:spPr bwMode="auto">
            <a:xfrm>
              <a:off x="319768" y="3982402"/>
              <a:ext cx="8452173" cy="16464"/>
            </a:xfrm>
            <a:prstGeom prst="line">
              <a:avLst/>
            </a:prstGeom>
            <a:noFill/>
            <a:ln w="9525">
              <a:solidFill>
                <a:srgbClr val="FF0000"/>
              </a:solidFill>
              <a:prstDash val="dash"/>
              <a:round/>
              <a:headEnd/>
              <a:tailEnd/>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1" name="Text Box 11"/>
            <p:cNvSpPr txBox="1">
              <a:spLocks noChangeArrowheads="1"/>
            </p:cNvSpPr>
            <p:nvPr/>
          </p:nvSpPr>
          <p:spPr bwMode="auto">
            <a:xfrm>
              <a:off x="356480" y="4328778"/>
              <a:ext cx="1259144" cy="511106"/>
            </a:xfrm>
            <a:prstGeom prst="rect">
              <a:avLst/>
            </a:prstGeom>
            <a:noFill/>
            <a:ln w="9525">
              <a:noFill/>
              <a:miter lim="800000"/>
              <a:headEnd/>
              <a:tailEnd/>
            </a:ln>
          </p:spPr>
          <p:txBody>
            <a:bodyPr wrap="square" lIns="0" tIns="0" rIns="0" bIns="0">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7,5 inkomstbasbelopp</a:t>
              </a:r>
            </a:p>
            <a:p>
              <a:pPr marL="0" marR="0" lvl="0" indent="0" algn="ctr" defTabSz="457200" rtl="0" eaLnBrk="0" fontAlgn="auto" latinLnBrk="0" hangingPunct="0">
                <a:lnSpc>
                  <a:spcPct val="100000"/>
                </a:lnSpc>
                <a:spcBef>
                  <a:spcPct val="50000"/>
                </a:spcBef>
                <a:spcAft>
                  <a:spcPts val="0"/>
                </a:spcAft>
                <a:buClrTx/>
                <a:buSzTx/>
                <a:buFontTx/>
                <a:buNone/>
                <a:tabLst/>
                <a:defRPr/>
              </a:pPr>
              <a:r>
                <a:rPr lang="sv-SE" sz="800">
                  <a:solidFill>
                    <a:prstClr val="black"/>
                  </a:solidFill>
                  <a:latin typeface="Calibri" panose="020F0502020204030204"/>
                </a:rPr>
                <a:t>49 549</a:t>
              </a:r>
              <a:r>
                <a:rPr kumimoji="0" lang="sv-SE" sz="800" i="0" u="none" strike="noStrike" kern="1200" cap="none" spc="0" normalizeH="0" baseline="0" noProof="0">
                  <a:ln>
                    <a:noFill/>
                  </a:ln>
                  <a:solidFill>
                    <a:prstClr val="black"/>
                  </a:solidFill>
                  <a:effectLst/>
                  <a:uLnTx/>
                  <a:uFillTx/>
                  <a:latin typeface="Calibri" panose="020F0502020204030204"/>
                  <a:ea typeface="+mn-ea"/>
                  <a:cs typeface="+mn-cs"/>
                </a:rPr>
                <a:t> kr/mån</a:t>
              </a:r>
              <a:b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sz="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Text Box 12"/>
            <p:cNvSpPr txBox="1">
              <a:spLocks noChangeArrowheads="1"/>
            </p:cNvSpPr>
            <p:nvPr/>
          </p:nvSpPr>
          <p:spPr bwMode="auto">
            <a:xfrm>
              <a:off x="356480" y="2989581"/>
              <a:ext cx="1292095" cy="511106"/>
            </a:xfrm>
            <a:prstGeom prst="rect">
              <a:avLst/>
            </a:prstGeom>
            <a:noFill/>
            <a:ln w="9525">
              <a:noFill/>
              <a:miter lim="800000"/>
              <a:headEnd/>
              <a:tailEnd/>
            </a:ln>
          </p:spPr>
          <p:txBody>
            <a:bodyPr wrap="square" lIns="0" tIns="0" rIns="0" bIns="0">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20 inkomstbasbelopp</a:t>
              </a:r>
            </a:p>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sv-SE" sz="800" i="0" u="none" strike="noStrike" kern="1200" cap="none" spc="0" normalizeH="0" baseline="0" noProof="0">
                  <a:ln>
                    <a:noFill/>
                  </a:ln>
                  <a:solidFill>
                    <a:prstClr val="black"/>
                  </a:solidFill>
                  <a:effectLst/>
                  <a:uLnTx/>
                  <a:uFillTx/>
                  <a:latin typeface="Calibri" panose="020F0502020204030204"/>
                  <a:ea typeface="+mn-ea"/>
                  <a:cs typeface="+mn-cs"/>
                </a:rPr>
                <a:t>132 131 kr/mån</a:t>
              </a:r>
              <a:b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sz="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Text Box 12"/>
            <p:cNvSpPr txBox="1">
              <a:spLocks noChangeArrowheads="1"/>
            </p:cNvSpPr>
            <p:nvPr/>
          </p:nvSpPr>
          <p:spPr bwMode="auto">
            <a:xfrm>
              <a:off x="358483" y="1897087"/>
              <a:ext cx="1210256" cy="591559"/>
            </a:xfrm>
            <a:prstGeom prst="rect">
              <a:avLst/>
            </a:prstGeom>
            <a:noFill/>
            <a:ln w="9525">
              <a:noFill/>
              <a:miter lim="800000"/>
              <a:headEnd/>
              <a:tailEnd/>
            </a:ln>
          </p:spPr>
          <p:txBody>
            <a:bodyPr wrap="square" lIns="0" tIns="0" rIns="0" bIns="0">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30 inkomstbasbelopp</a:t>
              </a:r>
              <a:b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sv-SE" sz="800" i="0" u="none" strike="noStrike" kern="1200" cap="none" spc="0" normalizeH="0" baseline="0" noProof="0">
                  <a:ln>
                    <a:noFill/>
                  </a:ln>
                  <a:solidFill>
                    <a:prstClr val="black"/>
                  </a:solidFill>
                  <a:effectLst/>
                  <a:uLnTx/>
                  <a:uFillTx/>
                  <a:latin typeface="Calibri" panose="020F0502020204030204"/>
                  <a:ea typeface="+mn-ea"/>
                  <a:cs typeface="+mn-cs"/>
                </a:rPr>
                <a:t>198 197 kr/mån</a:t>
              </a:r>
              <a:endParaRPr kumimoji="0" lang="sv-SE" sz="7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457200" rtl="0" eaLnBrk="0" fontAlgn="auto" latinLnBrk="0" hangingPunct="0">
                <a:lnSpc>
                  <a:spcPct val="100000"/>
                </a:lnSpc>
                <a:spcBef>
                  <a:spcPct val="5000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 Box 12"/>
            <p:cNvSpPr txBox="1">
              <a:spLocks noChangeArrowheads="1"/>
            </p:cNvSpPr>
            <p:nvPr/>
          </p:nvSpPr>
          <p:spPr bwMode="auto">
            <a:xfrm>
              <a:off x="356480" y="3834702"/>
              <a:ext cx="1292095" cy="709870"/>
            </a:xfrm>
            <a:prstGeom prst="rect">
              <a:avLst/>
            </a:prstGeom>
            <a:noFill/>
            <a:ln w="9525">
              <a:noFill/>
              <a:miter lim="800000"/>
              <a:headEnd/>
              <a:tailEnd/>
            </a:ln>
          </p:spPr>
          <p:txBody>
            <a:bodyPr wrap="square" lIns="0" tIns="0" rIns="0" bIns="0">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sv-SE" sz="750" b="0" i="0" u="none" strike="noStrike" kern="1200" cap="none" spc="0" normalizeH="0" baseline="0" noProof="0">
                  <a:ln>
                    <a:noFill/>
                  </a:ln>
                  <a:solidFill>
                    <a:srgbClr val="FF0000"/>
                  </a:solidFill>
                  <a:effectLst/>
                  <a:uLnTx/>
                  <a:uFillTx/>
                  <a:latin typeface="Calibri" panose="020F0502020204030204"/>
                  <a:ea typeface="+mn-ea"/>
                  <a:cs typeface="+mn-cs"/>
                </a:rPr>
                <a:t>10 inkomstbasbelopp</a:t>
              </a:r>
            </a:p>
            <a:p>
              <a:pPr algn="ctr" eaLnBrk="0" hangingPunct="0">
                <a:spcBef>
                  <a:spcPct val="50000"/>
                </a:spcBef>
                <a:defRPr/>
              </a:pPr>
              <a:r>
                <a:rPr kumimoji="0" lang="sv-SE" sz="750" b="0" i="0" u="none" strike="noStrike" kern="1200" cap="none" spc="0" normalizeH="0" baseline="0" noProof="0">
                  <a:ln>
                    <a:noFill/>
                  </a:ln>
                  <a:solidFill>
                    <a:srgbClr val="FF0000"/>
                  </a:solidFill>
                  <a:effectLst/>
                  <a:uLnTx/>
                  <a:uFillTx/>
                  <a:latin typeface="Calibri" panose="020F0502020204030204"/>
                  <a:ea typeface="+mn-ea"/>
                  <a:cs typeface="+mn-cs"/>
                </a:rPr>
                <a:t>66 066 kr/mån</a:t>
              </a:r>
            </a:p>
            <a:p>
              <a:pPr marL="0" marR="0" lvl="0" indent="0" algn="ctr" defTabSz="457200" rtl="0" eaLnBrk="0" fontAlgn="auto" latinLnBrk="0" hangingPunct="0">
                <a:lnSpc>
                  <a:spcPct val="100000"/>
                </a:lnSpc>
                <a:spcBef>
                  <a:spcPct val="50000"/>
                </a:spcBef>
                <a:spcAft>
                  <a:spcPts val="0"/>
                </a:spcAft>
                <a:buClrTx/>
                <a:buSzTx/>
                <a:buFontTx/>
                <a:buNone/>
                <a:tabLst/>
                <a:defRPr/>
              </a:pPr>
              <a:br>
                <a:rPr kumimoji="0" lang="sv-SE" sz="750" b="0" i="0" u="none" strike="noStrike" kern="1200" cap="none" spc="0" normalizeH="0" baseline="0" noProof="0">
                  <a:ln>
                    <a:noFill/>
                  </a:ln>
                  <a:solidFill>
                    <a:srgbClr val="FF0000"/>
                  </a:solidFill>
                  <a:effectLst/>
                  <a:uLnTx/>
                  <a:uFillTx/>
                  <a:latin typeface="Calibri" panose="020F0502020204030204"/>
                  <a:ea typeface="+mn-ea"/>
                  <a:cs typeface="+mn-cs"/>
                </a:rPr>
              </a:br>
              <a:endParaRPr kumimoji="0" lang="en-GB" sz="75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25" name="Text Box 26"/>
            <p:cNvSpPr txBox="1">
              <a:spLocks noChangeArrowheads="1"/>
            </p:cNvSpPr>
            <p:nvPr/>
          </p:nvSpPr>
          <p:spPr bwMode="auto">
            <a:xfrm>
              <a:off x="6775594" y="1942583"/>
              <a:ext cx="2600908" cy="1022213"/>
            </a:xfrm>
            <a:prstGeom prst="rect">
              <a:avLst/>
            </a:prstGeom>
            <a:solidFill>
              <a:srgbClr val="F4911E"/>
            </a:solidFill>
            <a:ln w="9525">
              <a:noFill/>
              <a:miter lim="800000"/>
              <a:headEnd/>
              <a:tailEnd/>
            </a:ln>
            <a:effectLst>
              <a:outerShdw blurRad="50800" dist="38100" dir="2700000" algn="tl" rotWithShape="0">
                <a:prstClr val="black">
                  <a:alpha val="40000"/>
                </a:prstClr>
              </a:outerShdw>
            </a:effectLst>
          </p:spPr>
          <p:txBody>
            <a:bodyPr wrap="square" lIns="0" tIns="0" rIns="0" bIns="0">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sv-SE" sz="1350" b="0" i="0" u="none" strike="noStrike" kern="1200" cap="none" spc="0" normalizeH="0" baseline="0" noProof="0">
                  <a:ln>
                    <a:noFill/>
                  </a:ln>
                  <a:solidFill>
                    <a:prstClr val="black"/>
                  </a:solidFill>
                  <a:effectLst/>
                  <a:uLnTx/>
                  <a:uFillTx/>
                  <a:latin typeface="Calibri" panose="020F0502020204030204"/>
                  <a:ea typeface="+mn-ea"/>
                  <a:cs typeface="+mn-cs"/>
                </a:rPr>
                <a:t>Markerade delar upphör vid val av alternativ ITP, den anställde disponerar istället sin avtalade premie. </a:t>
              </a:r>
            </a:p>
          </p:txBody>
        </p:sp>
        <p:sp>
          <p:nvSpPr>
            <p:cNvPr id="28" name="Line 23"/>
            <p:cNvSpPr>
              <a:spLocks noChangeShapeType="1"/>
            </p:cNvSpPr>
            <p:nvPr/>
          </p:nvSpPr>
          <p:spPr bwMode="auto">
            <a:xfrm flipV="1">
              <a:off x="4972919" y="2931175"/>
              <a:ext cx="1998434" cy="766664"/>
            </a:xfrm>
            <a:prstGeom prst="line">
              <a:avLst/>
            </a:prstGeom>
            <a:noFill/>
            <a:ln w="9525">
              <a:solidFill>
                <a:schemeClr val="tx1"/>
              </a:solidFill>
              <a:round/>
              <a:headEnd/>
              <a:tailEnd type="triangle" w="med" len="med"/>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714"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xtruta 3">
            <a:extLst>
              <a:ext uri="{FF2B5EF4-FFF2-40B4-BE49-F238E27FC236}">
                <a16:creationId xmlns:a16="http://schemas.microsoft.com/office/drawing/2014/main" id="{747168E6-C2FE-1520-E4AA-767E35DF301D}"/>
              </a:ext>
            </a:extLst>
          </p:cNvPr>
          <p:cNvSpPr txBox="1"/>
          <p:nvPr/>
        </p:nvSpPr>
        <p:spPr>
          <a:xfrm>
            <a:off x="940858" y="126667"/>
            <a:ext cx="7262283"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F4911E"/>
                </a:solidFill>
                <a:effectLst/>
                <a:uLnTx/>
                <a:uFillTx/>
                <a:latin typeface="Calibri" panose="020F0502020204030204"/>
                <a:ea typeface="Roboto" panose="02000000000000000000" pitchFamily="2" charset="0"/>
                <a:cs typeface="Arial"/>
              </a:rPr>
              <a:t>Alternativ ITP – födda 1978 eller tidigare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F4911E"/>
                </a:solidFill>
                <a:effectLst/>
                <a:uLnTx/>
                <a:uFillTx/>
                <a:latin typeface="Calibri" panose="020F0502020204030204"/>
                <a:ea typeface="Roboto" panose="02000000000000000000" pitchFamily="2" charset="0"/>
                <a:cs typeface="Arial"/>
              </a:rPr>
              <a:t>P</a:t>
            </a:r>
            <a:r>
              <a:rPr kumimoji="0" lang="sv-SE" sz="1600" b="1" i="0" u="none" strike="noStrike" kern="1200" cap="none" spc="0" normalizeH="0" baseline="0" noProof="0" err="1">
                <a:ln>
                  <a:noFill/>
                </a:ln>
                <a:solidFill>
                  <a:srgbClr val="F4911E"/>
                </a:solidFill>
                <a:effectLst/>
                <a:uLnTx/>
                <a:uFillTx/>
                <a:latin typeface="Calibri" panose="020F0502020204030204"/>
                <a:ea typeface="Roboto" panose="02000000000000000000" pitchFamily="2" charset="0"/>
                <a:cs typeface="Arial"/>
              </a:rPr>
              <a:t>remiebestämd</a:t>
            </a:r>
            <a:endParaRPr kumimoji="0" lang="sv-SE"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ktangel 20">
            <a:extLst>
              <a:ext uri="{FF2B5EF4-FFF2-40B4-BE49-F238E27FC236}">
                <a16:creationId xmlns:a16="http://schemas.microsoft.com/office/drawing/2014/main" id="{E958A9D5-3C47-81F8-00DC-66BB028AB9FC}"/>
              </a:ext>
            </a:extLst>
          </p:cNvPr>
          <p:cNvSpPr/>
          <p:nvPr/>
        </p:nvSpPr>
        <p:spPr>
          <a:xfrm>
            <a:off x="2258519" y="1338899"/>
            <a:ext cx="537431" cy="3026272"/>
          </a:xfrm>
          <a:prstGeom prst="rect">
            <a:avLst/>
          </a:prstGeom>
          <a:solidFill>
            <a:srgbClr val="FFCC66"/>
          </a:solidFill>
          <a:ln>
            <a:solidFill>
              <a:schemeClr val="accent1">
                <a:shade val="95000"/>
                <a:satMod val="105000"/>
                <a:alpha val="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2">
            <a:extLst>
              <a:ext uri="{FF2B5EF4-FFF2-40B4-BE49-F238E27FC236}">
                <a16:creationId xmlns:a16="http://schemas.microsoft.com/office/drawing/2014/main" id="{A41AA217-3290-FC53-D113-1DACE1FD6A9D}"/>
              </a:ext>
            </a:extLst>
          </p:cNvPr>
          <p:cNvSpPr txBox="1"/>
          <p:nvPr/>
        </p:nvSpPr>
        <p:spPr>
          <a:xfrm rot="16200000">
            <a:off x="2248135" y="2766404"/>
            <a:ext cx="558200"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err="1">
                <a:ln>
                  <a:noFill/>
                </a:ln>
                <a:solidFill>
                  <a:prstClr val="black"/>
                </a:solidFill>
                <a:effectLst/>
                <a:uLnTx/>
                <a:uFillTx/>
                <a:latin typeface="Calibri" panose="020F0502020204030204"/>
                <a:ea typeface="+mn-ea"/>
                <a:cs typeface="+mn-cs"/>
              </a:rPr>
              <a:t>Lön</a:t>
            </a: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Bildobjekt 22">
            <a:extLst>
              <a:ext uri="{FF2B5EF4-FFF2-40B4-BE49-F238E27FC236}">
                <a16:creationId xmlns:a16="http://schemas.microsoft.com/office/drawing/2014/main" id="{D7B079AE-AAF0-938C-717B-7C941C8657AF}"/>
              </a:ext>
            </a:extLst>
          </p:cNvPr>
          <p:cNvPicPr>
            <a:picLocks noChangeAspect="1"/>
          </p:cNvPicPr>
          <p:nvPr/>
        </p:nvPicPr>
        <p:blipFill>
          <a:blip r:embed="rId3">
            <a:duotone>
              <a:prstClr val="black"/>
              <a:srgbClr val="F4911E">
                <a:tint val="45000"/>
                <a:satMod val="400000"/>
              </a:srgbClr>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8068351" y="239987"/>
            <a:ext cx="891617" cy="772735"/>
          </a:xfrm>
          <a:prstGeom prst="rect">
            <a:avLst/>
          </a:prstGeom>
        </p:spPr>
      </p:pic>
      <p:sp>
        <p:nvSpPr>
          <p:cNvPr id="2" name="textruta 1">
            <a:extLst>
              <a:ext uri="{FF2B5EF4-FFF2-40B4-BE49-F238E27FC236}">
                <a16:creationId xmlns:a16="http://schemas.microsoft.com/office/drawing/2014/main" id="{61F3CC56-6A8B-3318-71D6-FBEBDF683FCE}"/>
              </a:ext>
            </a:extLst>
          </p:cNvPr>
          <p:cNvSpPr txBox="1"/>
          <p:nvPr/>
        </p:nvSpPr>
        <p:spPr>
          <a:xfrm>
            <a:off x="5445831" y="2209158"/>
            <a:ext cx="47887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ITPK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  2 %</a:t>
            </a:r>
          </a:p>
        </p:txBody>
      </p:sp>
    </p:spTree>
    <p:extLst>
      <p:ext uri="{BB962C8B-B14F-4D97-AF65-F5344CB8AC3E}">
        <p14:creationId xmlns:p14="http://schemas.microsoft.com/office/powerpoint/2010/main" val="1686416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7904E5A-6618-26E4-D18B-C1307951F534}"/>
              </a:ext>
            </a:extLst>
          </p:cNvPr>
          <p:cNvSpPr/>
          <p:nvPr/>
        </p:nvSpPr>
        <p:spPr>
          <a:xfrm>
            <a:off x="2472039" y="2055209"/>
            <a:ext cx="1005466" cy="1776796"/>
          </a:xfrm>
          <a:prstGeom prst="rect">
            <a:avLst/>
          </a:prstGeom>
          <a:solidFill>
            <a:srgbClr val="E77029"/>
          </a:solidFill>
          <a:ln>
            <a:solidFill>
              <a:srgbClr val="F4911E"/>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ktangel 23">
            <a:extLst>
              <a:ext uri="{FF2B5EF4-FFF2-40B4-BE49-F238E27FC236}">
                <a16:creationId xmlns:a16="http://schemas.microsoft.com/office/drawing/2014/main" id="{1C7042E2-2262-D6FC-168D-98F481AD690B}"/>
              </a:ext>
            </a:extLst>
          </p:cNvPr>
          <p:cNvSpPr/>
          <p:nvPr/>
        </p:nvSpPr>
        <p:spPr>
          <a:xfrm>
            <a:off x="1763890" y="1755418"/>
            <a:ext cx="537431" cy="2935980"/>
          </a:xfrm>
          <a:prstGeom prst="rect">
            <a:avLst/>
          </a:prstGeom>
          <a:solidFill>
            <a:srgbClr val="FFCC66"/>
          </a:solidFill>
          <a:ln>
            <a:solidFill>
              <a:schemeClr val="accent1">
                <a:shade val="95000"/>
                <a:satMod val="105000"/>
                <a:alpha val="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upp 2">
            <a:extLst>
              <a:ext uri="{FF2B5EF4-FFF2-40B4-BE49-F238E27FC236}">
                <a16:creationId xmlns:a16="http://schemas.microsoft.com/office/drawing/2014/main" id="{01D23367-3207-4616-A457-ADE9197A4BA8}"/>
              </a:ext>
            </a:extLst>
          </p:cNvPr>
          <p:cNvGrpSpPr/>
          <p:nvPr/>
        </p:nvGrpSpPr>
        <p:grpSpPr>
          <a:xfrm>
            <a:off x="441056" y="1361126"/>
            <a:ext cx="7490371" cy="3631632"/>
            <a:chOff x="644267" y="1626084"/>
            <a:chExt cx="8072766" cy="4445662"/>
          </a:xfrm>
          <a:effectLst>
            <a:outerShdw blurRad="50800" dist="38100" dir="2700000" algn="tl" rotWithShape="0">
              <a:prstClr val="black">
                <a:alpha val="40000"/>
              </a:prstClr>
            </a:outerShdw>
          </a:effectLst>
        </p:grpSpPr>
        <p:sp>
          <p:nvSpPr>
            <p:cNvPr id="7" name="Line 7"/>
            <p:cNvSpPr>
              <a:spLocks noChangeShapeType="1"/>
            </p:cNvSpPr>
            <p:nvPr/>
          </p:nvSpPr>
          <p:spPr bwMode="auto">
            <a:xfrm>
              <a:off x="1950819" y="5727418"/>
              <a:ext cx="6524625" cy="1588"/>
            </a:xfrm>
            <a:prstGeom prst="line">
              <a:avLst/>
            </a:prstGeom>
            <a:noFill/>
            <a:ln w="38100">
              <a:solidFill>
                <a:schemeClr val="tx1"/>
              </a:solidFill>
              <a:round/>
              <a:headEnd/>
              <a:tailEnd/>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 Box 16"/>
            <p:cNvSpPr txBox="1">
              <a:spLocks noChangeArrowheads="1"/>
            </p:cNvSpPr>
            <p:nvPr/>
          </p:nvSpPr>
          <p:spPr bwMode="auto">
            <a:xfrm>
              <a:off x="2912737" y="1626084"/>
              <a:ext cx="5804296" cy="224880"/>
            </a:xfrm>
            <a:prstGeom prst="rect">
              <a:avLst/>
            </a:prstGeom>
            <a:noFill/>
            <a:ln w="9525">
              <a:noFill/>
              <a:miter lim="800000"/>
              <a:headEnd/>
              <a:tailEnd/>
            </a:ln>
          </p:spPr>
          <p:txBody>
            <a:bodyPr wrap="square" lIns="0" tIns="0" rIns="0" bIns="0">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sv-SE" sz="1200" b="1" i="1" u="none" strike="noStrike" kern="1200" cap="none" spc="0" normalizeH="0" baseline="0" noProof="0">
                  <a:ln>
                    <a:noFill/>
                  </a:ln>
                  <a:solidFill>
                    <a:prstClr val="black"/>
                  </a:solidFill>
                  <a:effectLst/>
                  <a:uLnTx/>
                  <a:uFillTx/>
                  <a:latin typeface="Calibri" panose="020F0502020204030204"/>
                  <a:ea typeface="+mn-ea"/>
                  <a:cs typeface="+mn-cs"/>
                </a:rPr>
                <a:t>Ålderspension	</a:t>
              </a:r>
              <a:endParaRPr kumimoji="0" lang="en-GB" sz="1200" b="1"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21"/>
            <p:cNvSpPr>
              <a:spLocks noChangeArrowheads="1"/>
            </p:cNvSpPr>
            <p:nvPr/>
          </p:nvSpPr>
          <p:spPr bwMode="auto">
            <a:xfrm>
              <a:off x="2841016" y="4937045"/>
              <a:ext cx="1081087" cy="763546"/>
            </a:xfrm>
            <a:prstGeom prst="rect">
              <a:avLst/>
            </a:prstGeom>
            <a:solidFill>
              <a:srgbClr val="E07523"/>
            </a:solidFill>
            <a:ln w="9525">
              <a:noFill/>
              <a:miter lim="800000"/>
              <a:headEnd/>
              <a:tailEnd/>
            </a:ln>
            <a:effectLst>
              <a:outerShdw blurRad="50800" dist="38100" dir="2700000" algn="tl" rotWithShape="0">
                <a:prstClr val="black">
                  <a:alpha val="40000"/>
                </a:prstClr>
              </a:outerShdw>
            </a:effectLst>
          </p:spPr>
          <p:txBody>
            <a:bodyPr wrap="none" lIns="0" tIns="0" rIns="0" b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sv-SE" sz="15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white"/>
                  </a:solidFill>
                  <a:effectLst/>
                  <a:uLnTx/>
                  <a:uFillTx/>
                  <a:latin typeface="Calibri" panose="020F0502020204030204"/>
                  <a:ea typeface="+mn-ea"/>
                  <a:cs typeface="+mn-cs"/>
                </a:rPr>
                <a:t>4,5 %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Calibri" panose="020F0502020204030204"/>
                  <a:ea typeface="+mn-ea"/>
                  <a:cs typeface="+mn-cs"/>
                </a:rPr>
                <a:t>+ DTP</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27"/>
            <p:cNvSpPr txBox="1">
              <a:spLocks noChangeArrowheads="1"/>
            </p:cNvSpPr>
            <p:nvPr/>
          </p:nvSpPr>
          <p:spPr>
            <a:xfrm>
              <a:off x="1950819" y="5755834"/>
              <a:ext cx="6524627" cy="315912"/>
            </a:xfrm>
            <a:prstGeom prst="rect">
              <a:avLst/>
            </a:prstGeom>
            <a:noFill/>
          </p:spPr>
          <p:txBody>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Char char="ü"/>
                <a:tabLst/>
                <a:defRPr/>
              </a:pPr>
              <a:r>
                <a:rPr kumimoji="0" lang="sv-SE" sz="1050" b="1" i="1" u="none" strike="noStrike" kern="1200" cap="none" spc="0" normalizeH="0" baseline="0" noProof="0">
                  <a:ln>
                    <a:noFill/>
                  </a:ln>
                  <a:solidFill>
                    <a:prstClr val="black"/>
                  </a:solidFill>
                  <a:effectLst/>
                  <a:uLnTx/>
                  <a:uFillTx/>
                  <a:latin typeface="Calibri" panose="020F0502020204030204"/>
                  <a:ea typeface="+mn-ea"/>
                  <a:cs typeface="+mn-cs"/>
                </a:rPr>
                <a:t>Pensionsmedförande lön (PML) </a:t>
              </a: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Kontant utbetald månadslön</a:t>
              </a:r>
            </a:p>
            <a:p>
              <a:pPr marL="171450" marR="0" lvl="0" indent="-171450" algn="l" defTabSz="4572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sv-SE" sz="1050" b="1" i="0" u="none" strike="noStrike" kern="1200" cap="none" spc="0" normalizeH="0" baseline="0" noProof="0">
                  <a:ln>
                    <a:noFill/>
                  </a:ln>
                  <a:solidFill>
                    <a:prstClr val="black"/>
                  </a:solidFill>
                  <a:effectLst/>
                  <a:uLnTx/>
                  <a:uFillTx/>
                  <a:latin typeface="Calibri" panose="020F0502020204030204"/>
                  <a:ea typeface="+mn-ea"/>
                  <a:cs typeface="+mn-cs"/>
                </a:rPr>
                <a:t>Tak vid 30 inkomstbasbelopp baserat på PML</a:t>
              </a:r>
              <a:endParaRPr kumimoji="0" lang="en-GB"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 Box 12"/>
            <p:cNvSpPr txBox="1">
              <a:spLocks noChangeArrowheads="1"/>
            </p:cNvSpPr>
            <p:nvPr/>
          </p:nvSpPr>
          <p:spPr bwMode="auto">
            <a:xfrm>
              <a:off x="644267" y="2273514"/>
              <a:ext cx="1261062" cy="395602"/>
            </a:xfrm>
            <a:prstGeom prst="rect">
              <a:avLst/>
            </a:prstGeom>
            <a:noFill/>
            <a:ln w="9525">
              <a:noFill/>
              <a:miter lim="800000"/>
              <a:headEnd/>
              <a:tailEnd/>
            </a:ln>
          </p:spPr>
          <p:txBody>
            <a:bodyPr wrap="square" lIns="0" tIns="0" rIns="0" bIns="0" anchor="t">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sv-SE" sz="1050" i="0" u="none" strike="noStrike" kern="1200" cap="none" spc="0" normalizeH="0" baseline="0" noProof="0">
                  <a:ln>
                    <a:noFill/>
                  </a:ln>
                  <a:solidFill>
                    <a:prstClr val="black"/>
                  </a:solidFill>
                  <a:effectLst/>
                  <a:uLnTx/>
                  <a:uFillTx/>
                  <a:latin typeface="Calibri" panose="020F0502020204030204"/>
                  <a:ea typeface="+mn-ea"/>
                  <a:cs typeface="+mn-cs"/>
                </a:rPr>
                <a:t>30 inkomstbasbelopp</a:t>
              </a:r>
              <a:br>
                <a:rPr kumimoji="0" lang="sv-SE" sz="1050" i="0" u="none" strike="noStrike" kern="1200" cap="none" spc="0" normalizeH="0" baseline="0" noProof="0">
                  <a:ln>
                    <a:noFill/>
                  </a:ln>
                  <a:solidFill>
                    <a:prstClr val="black"/>
                  </a:solidFill>
                  <a:effectLst/>
                  <a:uLnTx/>
                  <a:uFillTx/>
                  <a:latin typeface="Calibri" panose="020F0502020204030204"/>
                  <a:ea typeface="+mn-ea"/>
                  <a:cs typeface="+mn-cs"/>
                </a:rPr>
              </a:br>
              <a:r>
                <a:rPr kumimoji="0" lang="sv-SE" sz="1050" i="0" u="none" strike="noStrike" kern="1200" cap="none" spc="0" normalizeH="0" baseline="0" noProof="0">
                  <a:ln>
                    <a:noFill/>
                  </a:ln>
                  <a:solidFill>
                    <a:prstClr val="black"/>
                  </a:solidFill>
                  <a:effectLst/>
                  <a:uLnTx/>
                  <a:uFillTx/>
                  <a:latin typeface="Calibri" panose="020F0502020204030204"/>
                  <a:ea typeface="+mn-ea"/>
                  <a:cs typeface="+mn-cs"/>
                </a:rPr>
                <a:t>201 500 kr/mån</a:t>
              </a:r>
              <a:endParaRPr kumimoji="0" lang="en-GB" sz="105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 Box 12"/>
            <p:cNvSpPr txBox="1">
              <a:spLocks noChangeArrowheads="1"/>
            </p:cNvSpPr>
            <p:nvPr/>
          </p:nvSpPr>
          <p:spPr bwMode="auto">
            <a:xfrm>
              <a:off x="701052" y="3246042"/>
              <a:ext cx="1261062" cy="395602"/>
            </a:xfrm>
            <a:prstGeom prst="rect">
              <a:avLst/>
            </a:prstGeom>
            <a:noFill/>
            <a:ln w="9525">
              <a:noFill/>
              <a:miter lim="800000"/>
              <a:headEnd/>
              <a:tailEnd/>
            </a:ln>
          </p:spPr>
          <p:txBody>
            <a:bodyPr wrap="square" lIns="0" tIns="0" rIns="0" bIns="0" anchor="t">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sv-SE" sz="1050" i="0" u="none" strike="noStrike" kern="1200" cap="none" spc="0" normalizeH="0" baseline="0" noProof="0">
                  <a:ln>
                    <a:noFill/>
                  </a:ln>
                  <a:solidFill>
                    <a:prstClr val="black"/>
                  </a:solidFill>
                  <a:effectLst/>
                  <a:uLnTx/>
                  <a:uFillTx/>
                  <a:latin typeface="Calibri" panose="020F0502020204030204"/>
                  <a:ea typeface="+mn-ea"/>
                  <a:cs typeface="+mn-cs"/>
                </a:rPr>
                <a:t>20 inkomstbasbelopp</a:t>
              </a:r>
              <a:br>
                <a:rPr kumimoji="0" lang="sv-SE" sz="1050" i="0" u="none" strike="noStrike" kern="1200" cap="none" spc="0" normalizeH="0" baseline="0" noProof="0">
                  <a:ln>
                    <a:noFill/>
                  </a:ln>
                  <a:solidFill>
                    <a:prstClr val="black"/>
                  </a:solidFill>
                  <a:effectLst/>
                  <a:uLnTx/>
                  <a:uFillTx/>
                  <a:latin typeface="Calibri" panose="020F0502020204030204"/>
                  <a:ea typeface="+mn-ea"/>
                  <a:cs typeface="+mn-cs"/>
                </a:rPr>
              </a:br>
              <a:r>
                <a:rPr kumimoji="0" lang="sv-SE" sz="1050" i="0" u="none" strike="noStrike" kern="1200" cap="none" spc="0" normalizeH="0" baseline="0" noProof="0">
                  <a:ln>
                    <a:noFill/>
                  </a:ln>
                  <a:solidFill>
                    <a:prstClr val="black"/>
                  </a:solidFill>
                  <a:effectLst/>
                  <a:uLnTx/>
                  <a:uFillTx/>
                  <a:latin typeface="Calibri" panose="020F0502020204030204"/>
                  <a:ea typeface="+mn-ea"/>
                  <a:cs typeface="+mn-cs"/>
                </a:rPr>
                <a:t>134 333 kr/mån</a:t>
              </a:r>
              <a:endParaRPr kumimoji="0" lang="en-GB" sz="105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28" name="Line 6"/>
            <p:cNvSpPr>
              <a:spLocks noChangeShapeType="1"/>
            </p:cNvSpPr>
            <p:nvPr/>
          </p:nvSpPr>
          <p:spPr bwMode="auto">
            <a:xfrm flipV="1">
              <a:off x="730734" y="3409826"/>
              <a:ext cx="4039635" cy="42746"/>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Line 6"/>
            <p:cNvSpPr>
              <a:spLocks noChangeShapeType="1"/>
            </p:cNvSpPr>
            <p:nvPr/>
          </p:nvSpPr>
          <p:spPr bwMode="auto">
            <a:xfrm flipV="1">
              <a:off x="666965" y="4641048"/>
              <a:ext cx="4103403" cy="13638"/>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Line 6"/>
            <p:cNvSpPr>
              <a:spLocks noChangeShapeType="1"/>
            </p:cNvSpPr>
            <p:nvPr/>
          </p:nvSpPr>
          <p:spPr bwMode="auto">
            <a:xfrm flipV="1">
              <a:off x="730734" y="2471315"/>
              <a:ext cx="4039635" cy="13638"/>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p:cNvSpPr txBox="1"/>
            <p:nvPr/>
          </p:nvSpPr>
          <p:spPr>
            <a:xfrm rot="16200000">
              <a:off x="1981971" y="3786553"/>
              <a:ext cx="679756" cy="3226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err="1">
                  <a:ln>
                    <a:noFill/>
                  </a:ln>
                  <a:solidFill>
                    <a:prstClr val="black"/>
                  </a:solidFill>
                  <a:effectLst/>
                  <a:uLnTx/>
                  <a:uFillTx/>
                  <a:latin typeface="Calibri" panose="020F0502020204030204"/>
                  <a:ea typeface="+mn-ea"/>
                  <a:cs typeface="+mn-cs"/>
                </a:rPr>
                <a:t>Lön</a:t>
              </a: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2837772" y="3086114"/>
              <a:ext cx="1084332" cy="10025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30%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050" b="0" i="0" u="none" strike="noStrike" kern="1200" cap="none" spc="0" normalizeH="0" baseline="0" noProof="0" err="1">
                  <a:ln>
                    <a:noFill/>
                  </a:ln>
                  <a:solidFill>
                    <a:prstClr val="white"/>
                  </a:solidFill>
                  <a:effectLst/>
                  <a:uLnTx/>
                  <a:uFillTx/>
                  <a:latin typeface="Calibri" panose="020F0502020204030204"/>
                  <a:ea typeface="+mn-ea"/>
                  <a:cs typeface="+mn-cs"/>
                </a:rPr>
                <a:t>deltids</a:t>
              </a: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-pensions-</a:t>
              </a:r>
              <a:r>
                <a:rPr kumimoji="0" lang="en-US" sz="1050" b="0" i="0" u="none" strike="noStrike" kern="1200" cap="none" spc="0" normalizeH="0" baseline="0" noProof="0" err="1">
                  <a:ln>
                    <a:noFill/>
                  </a:ln>
                  <a:solidFill>
                    <a:prstClr val="white"/>
                  </a:solidFill>
                  <a:effectLst/>
                  <a:uLnTx/>
                  <a:uFillTx/>
                  <a:latin typeface="Calibri" panose="020F0502020204030204"/>
                  <a:ea typeface="+mn-ea"/>
                  <a:cs typeface="+mn-cs"/>
                </a:rPr>
                <a:t>premie</a:t>
              </a: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 (DTP)</a:t>
              </a:r>
            </a:p>
          </p:txBody>
        </p:sp>
      </p:grpSp>
      <p:sp>
        <p:nvSpPr>
          <p:cNvPr id="5" name="Rubrik 1">
            <a:extLst>
              <a:ext uri="{FF2B5EF4-FFF2-40B4-BE49-F238E27FC236}">
                <a16:creationId xmlns:a16="http://schemas.microsoft.com/office/drawing/2014/main" id="{709C139A-8794-288A-88E9-D2DF230ABDE3}"/>
              </a:ext>
            </a:extLst>
          </p:cNvPr>
          <p:cNvSpPr txBox="1">
            <a:spLocks/>
          </p:cNvSpPr>
          <p:nvPr/>
        </p:nvSpPr>
        <p:spPr>
          <a:xfrm>
            <a:off x="628650" y="772716"/>
            <a:ext cx="7886700" cy="465591"/>
          </a:xfrm>
          <a:prstGeom prst="rect">
            <a:avLst/>
          </a:prstGeom>
        </p:spPr>
        <p:txBody>
          <a:bodyPr anchor="b"/>
          <a:lstStyle>
            <a:lvl1pPr algn="ctr" defTabSz="457200" rtl="0" eaLnBrk="1" latinLnBrk="0" hangingPunct="1">
              <a:spcBef>
                <a:spcPct val="0"/>
              </a:spcBef>
              <a:buNone/>
              <a:defRPr sz="4500" b="1" kern="1200">
                <a:solidFill>
                  <a:schemeClr val="tx1"/>
                </a:solidFill>
                <a:latin typeface="Roboto" panose="02000000000000000000" pitchFamily="2" charset="0"/>
                <a:ea typeface="Roboto" panose="02000000000000000000" pitchFamily="2" charset="0"/>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sv-SE" sz="45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Arial"/>
            </a:endParaRPr>
          </a:p>
        </p:txBody>
      </p:sp>
      <p:sp>
        <p:nvSpPr>
          <p:cNvPr id="14" name="textruta 13">
            <a:extLst>
              <a:ext uri="{FF2B5EF4-FFF2-40B4-BE49-F238E27FC236}">
                <a16:creationId xmlns:a16="http://schemas.microsoft.com/office/drawing/2014/main" id="{B2E02798-DE83-1BAE-877F-64EFDB27C4F3}"/>
              </a:ext>
            </a:extLst>
          </p:cNvPr>
          <p:cNvSpPr txBox="1"/>
          <p:nvPr/>
        </p:nvSpPr>
        <p:spPr>
          <a:xfrm>
            <a:off x="1663830" y="360825"/>
            <a:ext cx="6032896"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F4911E"/>
                </a:solidFill>
                <a:effectLst/>
                <a:uLnTx/>
                <a:uFillTx/>
                <a:latin typeface="Calibri" panose="020F0502020204030204"/>
                <a:ea typeface="Roboto" panose="02000000000000000000" pitchFamily="2" charset="0"/>
                <a:cs typeface="Helvetica" panose="020B0604020202020204" pitchFamily="34" charset="0"/>
              </a:rPr>
              <a:t>SAF-LO – oavsett ålder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F4911E"/>
                </a:solidFill>
                <a:effectLst/>
                <a:uLnTx/>
                <a:uFillTx/>
                <a:latin typeface="Calibri" panose="020F0502020204030204"/>
                <a:ea typeface="Roboto" panose="02000000000000000000" pitchFamily="2" charset="0"/>
                <a:cs typeface="Helvetica" panose="020B0604020202020204" pitchFamily="34" charset="0"/>
              </a:rPr>
              <a:t>Premiebestämd</a:t>
            </a:r>
            <a:endParaRPr kumimoji="0" lang="sv-SE" sz="1600" b="0" i="0" u="none" strike="noStrike" kern="1200" cap="none" spc="0" normalizeH="0" baseline="0" noProof="0">
              <a:ln>
                <a:noFill/>
              </a:ln>
              <a:solidFill>
                <a:prstClr val="black"/>
              </a:solidFill>
              <a:effectLst/>
              <a:uLnTx/>
              <a:uFillTx/>
              <a:latin typeface="Calibri" panose="020F0502020204030204"/>
              <a:ea typeface="+mn-ea"/>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Bildobjekt 21">
            <a:extLst>
              <a:ext uri="{FF2B5EF4-FFF2-40B4-BE49-F238E27FC236}">
                <a16:creationId xmlns:a16="http://schemas.microsoft.com/office/drawing/2014/main" id="{E25A270E-96B4-C574-23ED-70E377F05B1C}"/>
              </a:ext>
            </a:extLst>
          </p:cNvPr>
          <p:cNvPicPr>
            <a:picLocks noChangeAspect="1"/>
          </p:cNvPicPr>
          <p:nvPr/>
        </p:nvPicPr>
        <p:blipFill>
          <a:blip r:embed="rId3">
            <a:duotone>
              <a:prstClr val="black"/>
              <a:srgbClr val="F4911E">
                <a:tint val="45000"/>
                <a:satMod val="400000"/>
              </a:srgbClr>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8068351" y="239987"/>
            <a:ext cx="891617" cy="772735"/>
          </a:xfrm>
          <a:prstGeom prst="rect">
            <a:avLst/>
          </a:prstGeom>
        </p:spPr>
      </p:pic>
      <p:sp>
        <p:nvSpPr>
          <p:cNvPr id="2" name="Text Box 12">
            <a:extLst>
              <a:ext uri="{FF2B5EF4-FFF2-40B4-BE49-F238E27FC236}">
                <a16:creationId xmlns:a16="http://schemas.microsoft.com/office/drawing/2014/main" id="{9673792A-D16C-97D5-9648-B6F87F96338A}"/>
              </a:ext>
            </a:extLst>
          </p:cNvPr>
          <p:cNvSpPr txBox="1">
            <a:spLocks noChangeArrowheads="1"/>
          </p:cNvSpPr>
          <p:nvPr/>
        </p:nvSpPr>
        <p:spPr bwMode="auto">
          <a:xfrm>
            <a:off x="398848" y="3670422"/>
            <a:ext cx="1254502" cy="323165"/>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0" tIns="0" rIns="0" bIns="0" anchor="t">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sv-SE" sz="1050" i="0" u="none" strike="noStrike" kern="1200" cap="none" spc="0" normalizeH="0" baseline="0" noProof="0">
                <a:ln>
                  <a:noFill/>
                </a:ln>
                <a:solidFill>
                  <a:prstClr val="black"/>
                </a:solidFill>
                <a:effectLst/>
                <a:uLnTx/>
                <a:uFillTx/>
                <a:latin typeface="Calibri" panose="020F0502020204030204"/>
                <a:ea typeface="+mn-ea"/>
                <a:cs typeface="+mn-cs"/>
              </a:rPr>
              <a:t>7,5 inkomstbasbelopp</a:t>
            </a:r>
            <a:br>
              <a:rPr kumimoji="0" lang="sv-SE" sz="1050" i="0" u="none" strike="noStrike" kern="1200" cap="none" spc="0" normalizeH="0" baseline="0" noProof="0">
                <a:ln>
                  <a:noFill/>
                </a:ln>
                <a:solidFill>
                  <a:prstClr val="black"/>
                </a:solidFill>
                <a:effectLst/>
                <a:uLnTx/>
                <a:uFillTx/>
                <a:latin typeface="Calibri" panose="020F0502020204030204"/>
                <a:ea typeface="+mn-ea"/>
                <a:cs typeface="+mn-cs"/>
              </a:rPr>
            </a:br>
            <a:r>
              <a:rPr kumimoji="0" lang="sv-SE" sz="1050" i="0" u="none" strike="noStrike" kern="1200" cap="none" spc="0" normalizeH="0" baseline="0" noProof="0">
                <a:ln>
                  <a:noFill/>
                </a:ln>
                <a:solidFill>
                  <a:prstClr val="black"/>
                </a:solidFill>
                <a:effectLst/>
                <a:uLnTx/>
                <a:uFillTx/>
                <a:latin typeface="Calibri" panose="020F0502020204030204"/>
                <a:ea typeface="+mn-ea"/>
                <a:cs typeface="+mn-cs"/>
              </a:rPr>
              <a:t>50 375 kr/mån</a:t>
            </a:r>
            <a:endParaRPr kumimoji="0" lang="en-GB" sz="105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73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 20">
            <a:extLst>
              <a:ext uri="{FF2B5EF4-FFF2-40B4-BE49-F238E27FC236}">
                <a16:creationId xmlns:a16="http://schemas.microsoft.com/office/drawing/2014/main" id="{27BE5FC5-EF2C-4556-83DC-BDE02D5E5C09}"/>
              </a:ext>
            </a:extLst>
          </p:cNvPr>
          <p:cNvGrpSpPr/>
          <p:nvPr/>
        </p:nvGrpSpPr>
        <p:grpSpPr>
          <a:xfrm>
            <a:off x="474533" y="1193368"/>
            <a:ext cx="7606803" cy="3429219"/>
            <a:chOff x="-632979" y="1349003"/>
            <a:chExt cx="9936089" cy="4376227"/>
          </a:xfrm>
          <a:effectLst>
            <a:outerShdw blurRad="50800" dist="38100" dir="2700000" algn="tl" rotWithShape="0">
              <a:prstClr val="black">
                <a:alpha val="40000"/>
              </a:prstClr>
            </a:outerShdw>
          </a:effectLst>
        </p:grpSpPr>
        <p:sp>
          <p:nvSpPr>
            <p:cNvPr id="3" name="Rectangle 45"/>
            <p:cNvSpPr/>
            <p:nvPr/>
          </p:nvSpPr>
          <p:spPr bwMode="auto">
            <a:xfrm>
              <a:off x="4052552" y="3650498"/>
              <a:ext cx="4851518" cy="633520"/>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ＭＳ Ｐゴシック" pitchFamily="48" charset="-128"/>
                  <a:cs typeface="Arial" charset="0"/>
                </a:rPr>
                <a:t>               </a:t>
              </a:r>
            </a:p>
          </p:txBody>
        </p:sp>
        <p:sp>
          <p:nvSpPr>
            <p:cNvPr id="4" name="TextBox 4"/>
            <p:cNvSpPr txBox="1">
              <a:spLocks noChangeArrowheads="1"/>
            </p:cNvSpPr>
            <p:nvPr/>
          </p:nvSpPr>
          <p:spPr bwMode="auto">
            <a:xfrm>
              <a:off x="545589" y="5383722"/>
              <a:ext cx="485603" cy="307776"/>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D</a:t>
              </a: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ag</a:t>
              </a:r>
            </a:p>
          </p:txBody>
        </p:sp>
        <p:sp>
          <p:nvSpPr>
            <p:cNvPr id="5" name="Rectangle 8"/>
            <p:cNvSpPr/>
            <p:nvPr/>
          </p:nvSpPr>
          <p:spPr bwMode="auto">
            <a:xfrm>
              <a:off x="1553285" y="3447454"/>
              <a:ext cx="1176126" cy="836010"/>
            </a:xfrm>
            <a:prstGeom prst="rec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sv-SE" sz="900" b="0" i="0" u="none" strike="noStrike" kern="1200" cap="none" spc="0" normalizeH="0" baseline="0" noProof="0">
                <a:ln>
                  <a:noFill/>
                </a:ln>
                <a:solidFill>
                  <a:prstClr val="black"/>
                </a:solidFill>
                <a:effectLst/>
                <a:uLnTx/>
                <a:uFillTx/>
                <a:latin typeface="Calibri" panose="020F0502020204030204"/>
                <a:ea typeface="ＭＳ Ｐゴシック" pitchFamily="48" charset="-128"/>
                <a:cs typeface="Arial" charset="0"/>
              </a:endParaRPr>
            </a:p>
          </p:txBody>
        </p:sp>
        <p:sp>
          <p:nvSpPr>
            <p:cNvPr id="6" name="Rectangle 9"/>
            <p:cNvSpPr>
              <a:spLocks noChangeArrowheads="1"/>
            </p:cNvSpPr>
            <p:nvPr/>
          </p:nvSpPr>
          <p:spPr bwMode="auto">
            <a:xfrm>
              <a:off x="2802918" y="3308047"/>
              <a:ext cx="1183783" cy="982941"/>
            </a:xfrm>
            <a:prstGeom prst="rect">
              <a:avLst/>
            </a:prstGeom>
            <a:solidFill>
              <a:schemeClr val="bg1">
                <a:lumMod val="75000"/>
              </a:schemeClr>
            </a:solidFill>
            <a:ln w="0" algn="ctr">
              <a:solidFill>
                <a:schemeClr val="tx1">
                  <a:alpha val="0"/>
                </a:schemeClr>
              </a:solidFill>
              <a:round/>
              <a:headEnd/>
              <a:tailEnd/>
            </a:ln>
            <a:effectLst>
              <a:outerShdw blurRad="50800" dist="38100" dir="2700000" algn="tl" rotWithShape="0">
                <a:prstClr val="black">
                  <a:alpha val="40000"/>
                </a:prstClr>
              </a:outerShdw>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11"/>
            <p:cNvSpPr txBox="1">
              <a:spLocks noChangeArrowheads="1"/>
            </p:cNvSpPr>
            <p:nvPr/>
          </p:nvSpPr>
          <p:spPr bwMode="auto">
            <a:xfrm>
              <a:off x="1907812" y="5386675"/>
              <a:ext cx="618117" cy="338555"/>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2-14 </a:t>
              </a:r>
            </a:p>
          </p:txBody>
        </p:sp>
        <p:sp>
          <p:nvSpPr>
            <p:cNvPr id="8" name="TextBox 12"/>
            <p:cNvSpPr txBox="1">
              <a:spLocks noChangeArrowheads="1"/>
            </p:cNvSpPr>
            <p:nvPr/>
          </p:nvSpPr>
          <p:spPr bwMode="auto">
            <a:xfrm>
              <a:off x="1181625" y="5386675"/>
              <a:ext cx="338128" cy="338555"/>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1</a:t>
              </a:r>
            </a:p>
          </p:txBody>
        </p:sp>
        <p:sp>
          <p:nvSpPr>
            <p:cNvPr id="9" name="Rectangle 13"/>
            <p:cNvSpPr/>
            <p:nvPr/>
          </p:nvSpPr>
          <p:spPr bwMode="auto">
            <a:xfrm>
              <a:off x="1185746" y="1412776"/>
              <a:ext cx="294031" cy="4004911"/>
            </a:xfrm>
            <a:prstGeom prst="rect">
              <a:avLst/>
            </a:prstGeom>
            <a:gradFill flip="none" rotWithShape="1">
              <a:gsLst>
                <a:gs pos="0">
                  <a:schemeClr val="bg2">
                    <a:lumMod val="60000"/>
                    <a:lumOff val="40000"/>
                  </a:schemeClr>
                </a:gs>
                <a:gs pos="100000">
                  <a:schemeClr val="bg2">
                    <a:lumMod val="20000"/>
                    <a:lumOff val="80000"/>
                  </a:schemeClr>
                </a:gs>
              </a:gsLst>
              <a:lin ang="16200000" scaled="0"/>
              <a:tileRect/>
            </a:gradFill>
            <a:ln w="0" cap="flat" cmpd="sng" algn="ctr">
              <a:solidFill>
                <a:schemeClr val="tx1">
                  <a:alpha val="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Calibri" panose="020F0502020204030204"/>
                <a:ea typeface="ＭＳ Ｐゴシック" pitchFamily="48" charset="-128"/>
                <a:cs typeface="Arial" charset="0"/>
              </a:endParaRPr>
            </a:p>
          </p:txBody>
        </p:sp>
        <p:sp>
          <p:nvSpPr>
            <p:cNvPr id="10" name="TextBox 14"/>
            <p:cNvSpPr txBox="1">
              <a:spLocks noChangeArrowheads="1"/>
            </p:cNvSpPr>
            <p:nvPr/>
          </p:nvSpPr>
          <p:spPr bwMode="auto">
            <a:xfrm rot="16200000">
              <a:off x="722945" y="3663791"/>
              <a:ext cx="1216572" cy="338555"/>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Karensperiod</a:t>
              </a:r>
            </a:p>
          </p:txBody>
        </p:sp>
        <p:sp>
          <p:nvSpPr>
            <p:cNvPr id="11" name="Rectangle 15"/>
            <p:cNvSpPr/>
            <p:nvPr/>
          </p:nvSpPr>
          <p:spPr bwMode="auto">
            <a:xfrm>
              <a:off x="1553285" y="4577771"/>
              <a:ext cx="1176127" cy="839916"/>
            </a:xfrm>
            <a:prstGeom prst="rec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sv-SE" sz="900" b="0" i="0" u="none" strike="noStrike" kern="1200" cap="none" spc="0" normalizeH="0" baseline="0" noProof="0">
                <a:ln>
                  <a:noFill/>
                </a:ln>
                <a:solidFill>
                  <a:prstClr val="black"/>
                </a:solidFill>
                <a:effectLst/>
                <a:uLnTx/>
                <a:uFillTx/>
                <a:latin typeface="Calibri" panose="020F0502020204030204"/>
                <a:ea typeface="ＭＳ Ｐゴシック" pitchFamily="48" charset="-128"/>
                <a:cs typeface="Arial" charset="0"/>
              </a:endParaRPr>
            </a:p>
          </p:txBody>
        </p:sp>
        <p:sp>
          <p:nvSpPr>
            <p:cNvPr id="12" name="Rectangle 16"/>
            <p:cNvSpPr>
              <a:spLocks noChangeArrowheads="1"/>
            </p:cNvSpPr>
            <p:nvPr/>
          </p:nvSpPr>
          <p:spPr bwMode="auto">
            <a:xfrm>
              <a:off x="2802918" y="4569200"/>
              <a:ext cx="6101151" cy="848488"/>
            </a:xfrm>
            <a:prstGeom prst="rect">
              <a:avLst/>
            </a:prstGeom>
            <a:solidFill>
              <a:srgbClr val="FFCC66"/>
            </a:solidFill>
            <a:ln w="0" algn="ctr">
              <a:solidFill>
                <a:schemeClr val="tx1">
                  <a:alpha val="0"/>
                </a:schemeClr>
              </a:solidFill>
              <a:round/>
              <a:headEnd/>
              <a:tailEnd/>
            </a:ln>
            <a:effectLst>
              <a:outerShdw blurRad="50800" dist="38100" dir="2700000" algn="tl" rotWithShape="0">
                <a:prstClr val="black">
                  <a:alpha val="40000"/>
                </a:prstClr>
              </a:outerShdw>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900" b="0" i="0" u="none" strike="noStrike" kern="1200" cap="none" spc="0" normalizeH="0" baseline="0" noProof="0" err="1">
                  <a:ln>
                    <a:noFill/>
                  </a:ln>
                  <a:solidFill>
                    <a:prstClr val="black"/>
                  </a:solidFill>
                  <a:effectLst/>
                  <a:uLnTx/>
                  <a:uFillTx/>
                  <a:latin typeface="Calibri" panose="020F0502020204030204"/>
                  <a:ea typeface="+mn-ea"/>
                  <a:cs typeface="+mn-cs"/>
                </a:rPr>
                <a:t>Försäkringskassan</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8"/>
            <p:cNvSpPr/>
            <p:nvPr/>
          </p:nvSpPr>
          <p:spPr bwMode="auto">
            <a:xfrm rot="10800000">
              <a:off x="1553285" y="1772815"/>
              <a:ext cx="1176126" cy="1376425"/>
            </a:xfrm>
            <a:prstGeom prst="flowChartDocumen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sv-SE" sz="900" b="0" i="0" u="none" strike="noStrike" kern="1200" cap="none" spc="0" normalizeH="0" baseline="0" noProof="0">
                <a:ln>
                  <a:noFill/>
                </a:ln>
                <a:solidFill>
                  <a:prstClr val="black"/>
                </a:solidFill>
                <a:effectLst/>
                <a:uLnTx/>
                <a:uFillTx/>
                <a:latin typeface="Calibri" panose="020F0502020204030204"/>
                <a:ea typeface="ＭＳ Ｐゴシック" pitchFamily="48" charset="-128"/>
                <a:cs typeface="Arial" charset="0"/>
              </a:endParaRPr>
            </a:p>
          </p:txBody>
        </p:sp>
        <p:sp>
          <p:nvSpPr>
            <p:cNvPr id="14" name="TextBox 21"/>
            <p:cNvSpPr txBox="1">
              <a:spLocks noChangeArrowheads="1"/>
            </p:cNvSpPr>
            <p:nvPr/>
          </p:nvSpPr>
          <p:spPr bwMode="auto">
            <a:xfrm>
              <a:off x="3080405" y="5386675"/>
              <a:ext cx="710024" cy="338555"/>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15-90 </a:t>
              </a:r>
            </a:p>
          </p:txBody>
        </p:sp>
        <p:sp>
          <p:nvSpPr>
            <p:cNvPr id="15" name="TextBox 22"/>
            <p:cNvSpPr txBox="1">
              <a:spLocks noChangeArrowheads="1"/>
            </p:cNvSpPr>
            <p:nvPr/>
          </p:nvSpPr>
          <p:spPr bwMode="auto">
            <a:xfrm>
              <a:off x="4319201" y="5386675"/>
              <a:ext cx="761320" cy="338555"/>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91-364</a:t>
              </a:r>
            </a:p>
          </p:txBody>
        </p:sp>
        <p:sp>
          <p:nvSpPr>
            <p:cNvPr id="16" name="TextBox 23"/>
            <p:cNvSpPr txBox="1">
              <a:spLocks noChangeArrowheads="1"/>
            </p:cNvSpPr>
            <p:nvPr/>
          </p:nvSpPr>
          <p:spPr bwMode="auto">
            <a:xfrm>
              <a:off x="5254000" y="5386675"/>
              <a:ext cx="577509" cy="338555"/>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365-</a:t>
              </a:r>
            </a:p>
          </p:txBody>
        </p:sp>
        <p:sp>
          <p:nvSpPr>
            <p:cNvPr id="17" name="TextBox 24"/>
            <p:cNvSpPr txBox="1">
              <a:spLocks noChangeArrowheads="1"/>
            </p:cNvSpPr>
            <p:nvPr/>
          </p:nvSpPr>
          <p:spPr bwMode="auto">
            <a:xfrm>
              <a:off x="8047008" y="5386675"/>
              <a:ext cx="1256102" cy="324037"/>
            </a:xfrm>
            <a:prstGeom prst="rect">
              <a:avLst/>
            </a:prstGeom>
            <a:noFill/>
            <a:ln w="9525">
              <a:noFill/>
              <a:miter lim="800000"/>
              <a:headEnd/>
              <a:tailEnd/>
            </a:ln>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a:ea typeface="+mn-ea"/>
                  <a:cs typeface="+mn-cs"/>
                </a:rPr>
                <a:t> -66 år </a:t>
              </a:r>
            </a:p>
          </p:txBody>
        </p:sp>
        <p:sp>
          <p:nvSpPr>
            <p:cNvPr id="18" name="Rectangle 44"/>
            <p:cNvSpPr>
              <a:spLocks noChangeArrowheads="1"/>
            </p:cNvSpPr>
            <p:nvPr/>
          </p:nvSpPr>
          <p:spPr bwMode="auto">
            <a:xfrm rot="10800000">
              <a:off x="2810575" y="1349003"/>
              <a:ext cx="1176126" cy="1800240"/>
            </a:xfrm>
            <a:prstGeom prst="flowChartDocument">
              <a:avLst/>
            </a:prstGeom>
            <a:solidFill>
              <a:schemeClr val="bg1">
                <a:lumMod val="75000"/>
              </a:schemeClr>
            </a:solidFill>
            <a:ln w="0" algn="ctr">
              <a:solidFill>
                <a:schemeClr val="tx1">
                  <a:alpha val="0"/>
                </a:schemeClr>
              </a:solidFill>
              <a:round/>
              <a:headEnd/>
              <a:tailEnd/>
            </a:ln>
            <a:effectLst>
              <a:outerShdw blurRad="50800" dist="38100" dir="2700000" algn="tl" rotWithShape="0">
                <a:prstClr val="black">
                  <a:alpha val="40000"/>
                </a:prstClr>
              </a:outerShdw>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41"/>
            <p:cNvSpPr/>
            <p:nvPr/>
          </p:nvSpPr>
          <p:spPr bwMode="auto">
            <a:xfrm>
              <a:off x="5302185" y="4572964"/>
              <a:ext cx="2354750" cy="202739"/>
            </a:xfrm>
            <a:prstGeom prst="rect">
              <a:avLst/>
            </a:prstGeom>
            <a:solidFill>
              <a:schemeClr val="bg1"/>
            </a:solidFill>
            <a:ln w="0" cap="flat" cmpd="sng" algn="ctr">
              <a:noFill/>
              <a:prstDash val="solid"/>
              <a:round/>
              <a:headEnd type="none" w="med" len="med"/>
              <a:tailEnd type="none" w="med" len="med"/>
            </a:ln>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ＭＳ Ｐゴシック" pitchFamily="48" charset="-128"/>
                  <a:cs typeface="Arial" charset="0"/>
                </a:rPr>
                <a:t> </a:t>
              </a:r>
            </a:p>
          </p:txBody>
        </p:sp>
        <p:sp>
          <p:nvSpPr>
            <p:cNvPr id="27" name="Rectangle 48"/>
            <p:cNvSpPr/>
            <p:nvPr/>
          </p:nvSpPr>
          <p:spPr bwMode="auto">
            <a:xfrm>
              <a:off x="7452321" y="4517563"/>
              <a:ext cx="1450500" cy="349627"/>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white"/>
                  </a:solidFill>
                  <a:effectLst/>
                  <a:uLnTx/>
                  <a:uFillTx/>
                  <a:latin typeface="Calibri" panose="020F0502020204030204"/>
                  <a:ea typeface="+mn-ea"/>
                  <a:cs typeface="+mn-cs"/>
                </a:rPr>
                <a:t>Alecta ITP sjukpension 15%</a:t>
              </a:r>
            </a:p>
          </p:txBody>
        </p:sp>
        <p:sp>
          <p:nvSpPr>
            <p:cNvPr id="28" name="TextBox 56"/>
            <p:cNvSpPr txBox="1">
              <a:spLocks noChangeArrowheads="1"/>
            </p:cNvSpPr>
            <p:nvPr/>
          </p:nvSpPr>
          <p:spPr bwMode="auto">
            <a:xfrm>
              <a:off x="2799308" y="4808009"/>
              <a:ext cx="2481147" cy="492443"/>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Sjukpenning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ca 80% </a:t>
              </a:r>
            </a:p>
          </p:txBody>
        </p:sp>
        <p:sp>
          <p:nvSpPr>
            <p:cNvPr id="30" name="Rectangle 61"/>
            <p:cNvSpPr/>
            <p:nvPr/>
          </p:nvSpPr>
          <p:spPr bwMode="auto">
            <a:xfrm>
              <a:off x="4059609" y="4365104"/>
              <a:ext cx="1220845" cy="212667"/>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a:ln>
                    <a:noFill/>
                  </a:ln>
                  <a:solidFill>
                    <a:prstClr val="white"/>
                  </a:solidFill>
                  <a:effectLst/>
                  <a:uLnTx/>
                  <a:uFillTx/>
                  <a:latin typeface="Calibri" panose="020F0502020204030204"/>
                  <a:ea typeface="+mn-ea"/>
                  <a:cs typeface="+mn-cs"/>
                </a:rPr>
                <a:t>Alecta ITP sjukpension 10%</a:t>
              </a:r>
            </a:p>
          </p:txBody>
        </p:sp>
        <p:sp>
          <p:nvSpPr>
            <p:cNvPr id="31" name="TextBox 63"/>
            <p:cNvSpPr txBox="1">
              <a:spLocks noChangeArrowheads="1"/>
            </p:cNvSpPr>
            <p:nvPr/>
          </p:nvSpPr>
          <p:spPr bwMode="auto">
            <a:xfrm>
              <a:off x="4061384" y="3674127"/>
              <a:ext cx="4845789" cy="294578"/>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Calibri" panose="020F0502020204030204"/>
                  <a:ea typeface="+mn-ea"/>
                  <a:cs typeface="+mn-cs"/>
                </a:rPr>
                <a:t>Alecta ITP sjukpension 65%</a:t>
              </a:r>
            </a:p>
          </p:txBody>
        </p:sp>
        <p:sp>
          <p:nvSpPr>
            <p:cNvPr id="33" name="TextBox 50"/>
            <p:cNvSpPr txBox="1">
              <a:spLocks noChangeArrowheads="1"/>
            </p:cNvSpPr>
            <p:nvPr/>
          </p:nvSpPr>
          <p:spPr bwMode="auto">
            <a:xfrm>
              <a:off x="7452321" y="5001195"/>
              <a:ext cx="1455359" cy="430887"/>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Sjukersättning  </a:t>
              </a:r>
              <a:b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ca 64%</a:t>
              </a:r>
            </a:p>
          </p:txBody>
        </p:sp>
        <p:sp>
          <p:nvSpPr>
            <p:cNvPr id="38" name="TextBox 63"/>
            <p:cNvSpPr txBox="1">
              <a:spLocks noChangeArrowheads="1"/>
            </p:cNvSpPr>
            <p:nvPr/>
          </p:nvSpPr>
          <p:spPr bwMode="auto">
            <a:xfrm>
              <a:off x="4055416" y="2872292"/>
              <a:ext cx="4845789" cy="294578"/>
            </a:xfrm>
            <a:prstGeom prst="rect">
              <a:avLst/>
            </a:prstGeom>
            <a:solidFill>
              <a:srgbClr val="E07523"/>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Calibri" panose="020F0502020204030204"/>
                  <a:ea typeface="+mn-ea"/>
                  <a:cs typeface="+mn-cs"/>
                </a:rPr>
                <a:t>Alecta ITP sjukpension 32,5%</a:t>
              </a:r>
            </a:p>
          </p:txBody>
        </p:sp>
        <p:sp>
          <p:nvSpPr>
            <p:cNvPr id="41" name="TextBox 51"/>
            <p:cNvSpPr txBox="1">
              <a:spLocks noChangeArrowheads="1"/>
            </p:cNvSpPr>
            <p:nvPr/>
          </p:nvSpPr>
          <p:spPr bwMode="auto">
            <a:xfrm rot="16200000">
              <a:off x="1055923" y="3645629"/>
              <a:ext cx="2183681" cy="307776"/>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Arbetsgivare sjuklön 80%</a:t>
              </a:r>
            </a:p>
          </p:txBody>
        </p:sp>
        <p:sp>
          <p:nvSpPr>
            <p:cNvPr id="42" name="TextBox 51"/>
            <p:cNvSpPr txBox="1">
              <a:spLocks noChangeArrowheads="1"/>
            </p:cNvSpPr>
            <p:nvPr/>
          </p:nvSpPr>
          <p:spPr bwMode="auto">
            <a:xfrm>
              <a:off x="2824319" y="4334222"/>
              <a:ext cx="1168471" cy="246221"/>
            </a:xfrm>
            <a:prstGeom prst="rect">
              <a:avLst/>
            </a:prstGeom>
            <a:solidFill>
              <a:schemeClr val="bg1">
                <a:lumMod val="75000"/>
              </a:schemeClr>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a:ln>
                    <a:noFill/>
                  </a:ln>
                  <a:solidFill>
                    <a:prstClr val="black"/>
                  </a:solidFill>
                  <a:effectLst/>
                  <a:uLnTx/>
                  <a:uFillTx/>
                  <a:latin typeface="Calibri" panose="020F0502020204030204"/>
                  <a:ea typeface="+mn-ea"/>
                  <a:cs typeface="+mn-cs"/>
                </a:rPr>
                <a:t>Sjuklön 10%</a:t>
              </a:r>
            </a:p>
          </p:txBody>
        </p:sp>
        <p:sp>
          <p:nvSpPr>
            <p:cNvPr id="43" name="TextBox 65"/>
            <p:cNvSpPr txBox="1">
              <a:spLocks noChangeArrowheads="1"/>
            </p:cNvSpPr>
            <p:nvPr/>
          </p:nvSpPr>
          <p:spPr bwMode="auto">
            <a:xfrm>
              <a:off x="4051547" y="3362226"/>
              <a:ext cx="4669452" cy="294578"/>
            </a:xfrm>
            <a:prstGeom prst="rect">
              <a:avLst/>
            </a:prstGeom>
            <a:solidFill>
              <a:srgbClr val="DE9F1F"/>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Euro Accident </a:t>
              </a:r>
              <a:r>
                <a:rPr kumimoji="0" lang="sv-SE" sz="900" b="0" i="0" u="none" strike="noStrike" kern="1200" cap="none" spc="0" normalizeH="0" baseline="0" noProof="0" err="1">
                  <a:ln>
                    <a:noFill/>
                  </a:ln>
                  <a:solidFill>
                    <a:prstClr val="black"/>
                  </a:solidFill>
                  <a:effectLst/>
                  <a:uLnTx/>
                  <a:uFillTx/>
                  <a:latin typeface="Calibri" panose="020F0502020204030204"/>
                  <a:ea typeface="+mn-ea"/>
                  <a:cs typeface="+mn-cs"/>
                </a:rPr>
                <a:t>kompl</a:t>
              </a: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 sjukförsäkring 15%</a:t>
              </a:r>
            </a:p>
          </p:txBody>
        </p:sp>
        <p:sp>
          <p:nvSpPr>
            <p:cNvPr id="44" name="TextBox 65"/>
            <p:cNvSpPr txBox="1">
              <a:spLocks noChangeArrowheads="1"/>
            </p:cNvSpPr>
            <p:nvPr/>
          </p:nvSpPr>
          <p:spPr bwMode="auto">
            <a:xfrm>
              <a:off x="4053855" y="2234995"/>
              <a:ext cx="4667145" cy="648073"/>
            </a:xfrm>
            <a:prstGeom prst="rect">
              <a:avLst/>
            </a:prstGeom>
            <a:solidFill>
              <a:srgbClr val="DE9F1F"/>
            </a:solidFill>
            <a:ln w="9525">
              <a:noFill/>
              <a:miter lim="800000"/>
              <a:headEnd/>
              <a:tailEnd/>
            </a:ln>
          </p:spPr>
          <p:txBody>
            <a:bodyPr wrap="square"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Euro Accident </a:t>
              </a:r>
              <a:r>
                <a:rPr kumimoji="0" lang="sv-SE" sz="900" b="0" i="0" u="none" strike="noStrike" kern="1200" cap="none" spc="0" normalizeH="0" baseline="0" noProof="0" err="1">
                  <a:ln>
                    <a:noFill/>
                  </a:ln>
                  <a:solidFill>
                    <a:prstClr val="black"/>
                  </a:solidFill>
                  <a:effectLst/>
                  <a:uLnTx/>
                  <a:uFillTx/>
                  <a:latin typeface="Calibri" panose="020F0502020204030204"/>
                  <a:ea typeface="+mn-ea"/>
                  <a:cs typeface="+mn-cs"/>
                </a:rPr>
                <a:t>kompl</a:t>
              </a: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 sjukförsäkring 47,5%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1" name="Straight Connector 50"/>
            <p:cNvCxnSpPr/>
            <p:nvPr/>
          </p:nvCxnSpPr>
          <p:spPr bwMode="auto">
            <a:xfrm flipH="1">
              <a:off x="1115616" y="3153380"/>
              <a:ext cx="7848872" cy="1930"/>
            </a:xfrm>
            <a:prstGeom prst="line">
              <a:avLst/>
            </a:prstGeom>
            <a:solidFill>
              <a:schemeClr val="accent1"/>
            </a:solidFill>
            <a:ln w="19050" cap="flat" cmpd="sng" algn="ctr">
              <a:solidFill>
                <a:srgbClr val="A1A4A3"/>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56"/>
            <p:cNvSpPr txBox="1">
              <a:spLocks noChangeArrowheads="1"/>
            </p:cNvSpPr>
            <p:nvPr/>
          </p:nvSpPr>
          <p:spPr bwMode="auto">
            <a:xfrm>
              <a:off x="5302184" y="4879077"/>
              <a:ext cx="2361807" cy="492443"/>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Sjukpenning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 ca 75% </a:t>
              </a:r>
            </a:p>
          </p:txBody>
        </p:sp>
        <p:cxnSp>
          <p:nvCxnSpPr>
            <p:cNvPr id="56" name="Straight Connector 55"/>
            <p:cNvCxnSpPr>
              <a:cxnSpLocks/>
            </p:cNvCxnSpPr>
            <p:nvPr/>
          </p:nvCxnSpPr>
          <p:spPr bwMode="auto">
            <a:xfrm flipH="1">
              <a:off x="7459678" y="4371338"/>
              <a:ext cx="1504810" cy="2777"/>
            </a:xfrm>
            <a:prstGeom prst="line">
              <a:avLst/>
            </a:prstGeom>
            <a:solidFill>
              <a:schemeClr val="accent1"/>
            </a:solidFill>
            <a:ln w="19050" cap="flat" cmpd="sng" algn="ctr">
              <a:solidFill>
                <a:srgbClr val="A1A4A3"/>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flipH="1">
              <a:off x="1115616" y="2099646"/>
              <a:ext cx="7848872" cy="1930"/>
            </a:xfrm>
            <a:prstGeom prst="line">
              <a:avLst/>
            </a:prstGeom>
            <a:solidFill>
              <a:schemeClr val="accent1"/>
            </a:solidFill>
            <a:ln w="19050" cap="flat" cmpd="sng" algn="ctr">
              <a:solidFill>
                <a:srgbClr val="A1A4A3"/>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5"/>
            <p:cNvSpPr txBox="1">
              <a:spLocks noChangeArrowheads="1"/>
            </p:cNvSpPr>
            <p:nvPr/>
          </p:nvSpPr>
          <p:spPr bwMode="auto">
            <a:xfrm>
              <a:off x="-608655" y="1808512"/>
              <a:ext cx="1792339" cy="412410"/>
            </a:xfrm>
            <a:prstGeom prst="rect">
              <a:avLst/>
            </a:prstGeom>
            <a:noFill/>
            <a:ln w="9525">
              <a:noFill/>
              <a:miter lim="800000"/>
              <a:headEnd/>
              <a:tailEnd/>
            </a:ln>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30 inkomstbasbelopp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201 500 kr/mån</a:t>
              </a:r>
              <a:endParaRPr kumimoji="0" lang="sv-SE" sz="75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47" name="TextBox 6"/>
            <p:cNvSpPr txBox="1">
              <a:spLocks noChangeArrowheads="1"/>
            </p:cNvSpPr>
            <p:nvPr/>
          </p:nvSpPr>
          <p:spPr bwMode="auto">
            <a:xfrm>
              <a:off x="-632979" y="2905001"/>
              <a:ext cx="1792338" cy="412410"/>
            </a:xfrm>
            <a:prstGeom prst="rect">
              <a:avLst/>
            </a:prstGeom>
            <a:noFill/>
            <a:ln w="9525">
              <a:noFill/>
              <a:miter lim="800000"/>
              <a:headEnd/>
              <a:tailEnd/>
            </a:ln>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20 inkomstbasbelopp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134 333  kr/mån</a:t>
              </a:r>
              <a:endParaRPr kumimoji="0" lang="sv-SE" sz="75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49" name="TextBox 51">
              <a:extLst>
                <a:ext uri="{FF2B5EF4-FFF2-40B4-BE49-F238E27FC236}">
                  <a16:creationId xmlns:a16="http://schemas.microsoft.com/office/drawing/2014/main" id="{A41124E1-2414-4DBB-B53D-EBA15D7C88AA}"/>
                </a:ext>
              </a:extLst>
            </p:cNvPr>
            <p:cNvSpPr txBox="1">
              <a:spLocks noChangeArrowheads="1"/>
            </p:cNvSpPr>
            <p:nvPr/>
          </p:nvSpPr>
          <p:spPr bwMode="auto">
            <a:xfrm rot="16200000">
              <a:off x="2302969" y="3140876"/>
              <a:ext cx="2183679" cy="307776"/>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Calibri" panose="020F0502020204030204"/>
                  <a:ea typeface="+mn-ea"/>
                  <a:cs typeface="+mn-cs"/>
                </a:rPr>
                <a:t>Arbetsgivare sjuklön 90%</a:t>
              </a:r>
            </a:p>
          </p:txBody>
        </p:sp>
        <p:cxnSp>
          <p:nvCxnSpPr>
            <p:cNvPr id="39" name="Straight Connector 55">
              <a:extLst>
                <a:ext uri="{FF2B5EF4-FFF2-40B4-BE49-F238E27FC236}">
                  <a16:creationId xmlns:a16="http://schemas.microsoft.com/office/drawing/2014/main" id="{A7043F60-4643-4CAD-8104-E2C69BA95DA1}"/>
                </a:ext>
              </a:extLst>
            </p:cNvPr>
            <p:cNvCxnSpPr>
              <a:cxnSpLocks/>
            </p:cNvCxnSpPr>
            <p:nvPr/>
          </p:nvCxnSpPr>
          <p:spPr bwMode="auto">
            <a:xfrm flipH="1" flipV="1">
              <a:off x="1092503" y="4284932"/>
              <a:ext cx="6359818" cy="7428"/>
            </a:xfrm>
            <a:prstGeom prst="line">
              <a:avLst/>
            </a:prstGeom>
            <a:solidFill>
              <a:schemeClr val="accent1"/>
            </a:solidFill>
            <a:ln w="19050" cap="flat" cmpd="sng" algn="ctr">
              <a:solidFill>
                <a:srgbClr val="A1A4A3"/>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7">
              <a:extLst>
                <a:ext uri="{FF2B5EF4-FFF2-40B4-BE49-F238E27FC236}">
                  <a16:creationId xmlns:a16="http://schemas.microsoft.com/office/drawing/2014/main" id="{D53E0542-6897-48E0-8A28-1726DC758A85}"/>
                </a:ext>
              </a:extLst>
            </p:cNvPr>
            <p:cNvSpPr txBox="1">
              <a:spLocks noChangeArrowheads="1"/>
            </p:cNvSpPr>
            <p:nvPr/>
          </p:nvSpPr>
          <p:spPr bwMode="auto">
            <a:xfrm>
              <a:off x="-619108" y="4068838"/>
              <a:ext cx="1711612" cy="412410"/>
            </a:xfrm>
            <a:prstGeom prst="rect">
              <a:avLst/>
            </a:prstGeom>
            <a:noFill/>
            <a:ln w="9525">
              <a:noFill/>
              <a:miter lim="800000"/>
              <a:headEnd/>
              <a:tailEnd/>
            </a:ln>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10 prisbasbelopp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a:ln>
                    <a:noFill/>
                  </a:ln>
                  <a:solidFill>
                    <a:prstClr val="black"/>
                  </a:solidFill>
                  <a:effectLst/>
                  <a:uLnTx/>
                  <a:uFillTx/>
                  <a:latin typeface="Calibri" panose="020F0502020204030204"/>
                  <a:ea typeface="+mn-ea"/>
                  <a:cs typeface="+mn-cs"/>
                </a:rPr>
                <a:t>49 000 kr/mån</a:t>
              </a:r>
            </a:p>
          </p:txBody>
        </p:sp>
        <p:sp>
          <p:nvSpPr>
            <p:cNvPr id="50" name="Rectangle 61">
              <a:extLst>
                <a:ext uri="{FF2B5EF4-FFF2-40B4-BE49-F238E27FC236}">
                  <a16:creationId xmlns:a16="http://schemas.microsoft.com/office/drawing/2014/main" id="{981DF3E1-DD1E-44D6-9E61-3B0DC4D3D866}"/>
                </a:ext>
              </a:extLst>
            </p:cNvPr>
            <p:cNvSpPr/>
            <p:nvPr/>
          </p:nvSpPr>
          <p:spPr bwMode="auto">
            <a:xfrm>
              <a:off x="7452847" y="4187297"/>
              <a:ext cx="1455358" cy="175758"/>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7"/>
            <p:cNvSpPr txBox="1">
              <a:spLocks noChangeArrowheads="1"/>
            </p:cNvSpPr>
            <p:nvPr/>
          </p:nvSpPr>
          <p:spPr bwMode="auto">
            <a:xfrm>
              <a:off x="7683504" y="4185347"/>
              <a:ext cx="1057007" cy="235663"/>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a:ln>
                    <a:noFill/>
                  </a:ln>
                  <a:solidFill>
                    <a:prstClr val="black"/>
                  </a:solidFill>
                  <a:effectLst/>
                  <a:uLnTx/>
                  <a:uFillTx/>
                  <a:latin typeface="Calibri" panose="020F0502020204030204"/>
                  <a:ea typeface="+mn-ea"/>
                  <a:cs typeface="+mn-cs"/>
                </a:rPr>
                <a:t>7,5 prisbasbelopp</a:t>
              </a:r>
            </a:p>
          </p:txBody>
        </p:sp>
      </p:grpSp>
      <p:sp>
        <p:nvSpPr>
          <p:cNvPr id="19" name="textruta 18">
            <a:extLst>
              <a:ext uri="{FF2B5EF4-FFF2-40B4-BE49-F238E27FC236}">
                <a16:creationId xmlns:a16="http://schemas.microsoft.com/office/drawing/2014/main" id="{3777186D-E2C7-4320-05BB-9A7116A1C2AC}"/>
              </a:ext>
            </a:extLst>
          </p:cNvPr>
          <p:cNvSpPr txBox="1"/>
          <p:nvPr/>
        </p:nvSpPr>
        <p:spPr>
          <a:xfrm>
            <a:off x="898110" y="166703"/>
            <a:ext cx="7902202"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F4911E"/>
                </a:solidFill>
                <a:effectLst/>
                <a:uLnTx/>
                <a:uFillTx/>
                <a:latin typeface="Calibri" panose="020F0502020204030204"/>
                <a:ea typeface="Roboto" panose="02000000000000000000" pitchFamily="2" charset="0"/>
                <a:cs typeface="Arial"/>
              </a:rPr>
              <a:t>Sjukersättning inklusive kompletterande sjukförsäkring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F4911E"/>
                </a:solidFill>
                <a:effectLst/>
                <a:uLnTx/>
                <a:uFillTx/>
                <a:latin typeface="Calibri" panose="020F0502020204030204"/>
                <a:ea typeface="Roboto" panose="02000000000000000000" pitchFamily="2" charset="0"/>
                <a:cs typeface="Arial"/>
              </a:rPr>
              <a:t>Tjänstemän </a:t>
            </a:r>
            <a:endParaRPr kumimoji="0" lang="sv-SE"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603102"/>
      </p:ext>
    </p:extLst>
  </p:cSld>
  <p:clrMapOvr>
    <a:masterClrMapping/>
  </p:clrMapOvr>
</p:sld>
</file>

<file path=ppt/theme/theme1.xml><?xml version="1.0" encoding="utf-8"?>
<a:theme xmlns:a="http://schemas.openxmlformats.org/drawingml/2006/main" name="Försättssida">
  <a:themeElements>
    <a:clrScheme name="Anpassad 1">
      <a:dk1>
        <a:sysClr val="windowText" lastClr="000000"/>
      </a:dk1>
      <a:lt1>
        <a:sysClr val="window" lastClr="FFFFFF"/>
      </a:lt1>
      <a:dk2>
        <a:srgbClr val="1F497D"/>
      </a:dk2>
      <a:lt2>
        <a:srgbClr val="EEECE1"/>
      </a:lt2>
      <a:accent1>
        <a:srgbClr val="063872"/>
      </a:accent1>
      <a:accent2>
        <a:srgbClr val="0E73C0"/>
      </a:accent2>
      <a:accent3>
        <a:srgbClr val="15AAE5"/>
      </a:accent3>
      <a:accent4>
        <a:srgbClr val="950026"/>
      </a:accent4>
      <a:accent5>
        <a:srgbClr val="E87028"/>
      </a:accent5>
      <a:accent6>
        <a:srgbClr val="FFD03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ra 2021-01 MALL" id="{AA7C0286-05D8-D047-89FA-E60FE0BB3259}" vid="{172C9F59-413F-D844-AD6D-AA8C89E51533}"/>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t">
  <a:themeElements>
    <a:clrScheme name="Anpassad 1">
      <a:dk1>
        <a:sysClr val="windowText" lastClr="000000"/>
      </a:dk1>
      <a:lt1>
        <a:sysClr val="window" lastClr="FFFFFF"/>
      </a:lt1>
      <a:dk2>
        <a:srgbClr val="1F497D"/>
      </a:dk2>
      <a:lt2>
        <a:srgbClr val="EEECE1"/>
      </a:lt2>
      <a:accent1>
        <a:srgbClr val="063872"/>
      </a:accent1>
      <a:accent2>
        <a:srgbClr val="0E73C0"/>
      </a:accent2>
      <a:accent3>
        <a:srgbClr val="15AAE5"/>
      </a:accent3>
      <a:accent4>
        <a:srgbClr val="950026"/>
      </a:accent4>
      <a:accent5>
        <a:srgbClr val="E87028"/>
      </a:accent5>
      <a:accent6>
        <a:srgbClr val="FFD03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ra 2021-01 MALL" id="{AA7C0286-05D8-D047-89FA-E60FE0BB3259}" vid="{2BD49CDA-80F8-0C42-B141-3442C7372C10}"/>
    </a:ext>
  </a:extLst>
</a:theme>
</file>

<file path=ppt/theme/theme3.xml><?xml version="1.0" encoding="utf-8"?>
<a:theme xmlns:a="http://schemas.openxmlformats.org/drawingml/2006/main" name="Abstrakt">
  <a:themeElements>
    <a:clrScheme name="Anpassad 1">
      <a:dk1>
        <a:sysClr val="windowText" lastClr="000000"/>
      </a:dk1>
      <a:lt1>
        <a:sysClr val="window" lastClr="FFFFFF"/>
      </a:lt1>
      <a:dk2>
        <a:srgbClr val="1F497D"/>
      </a:dk2>
      <a:lt2>
        <a:srgbClr val="EEECE1"/>
      </a:lt2>
      <a:accent1>
        <a:srgbClr val="063872"/>
      </a:accent1>
      <a:accent2>
        <a:srgbClr val="0E73C0"/>
      </a:accent2>
      <a:accent3>
        <a:srgbClr val="15AAE5"/>
      </a:accent3>
      <a:accent4>
        <a:srgbClr val="950026"/>
      </a:accent4>
      <a:accent5>
        <a:srgbClr val="E87028"/>
      </a:accent5>
      <a:accent6>
        <a:srgbClr val="FFD03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ra 2021-01 MALL" id="{AA7C0286-05D8-D047-89FA-E60FE0BB3259}" vid="{2B81EA55-E6B9-4F4D-A935-1074912E9257}"/>
    </a:ext>
  </a:extLst>
</a:theme>
</file>

<file path=ppt/theme/theme4.xml><?xml version="1.0" encoding="utf-8"?>
<a:theme xmlns:a="http://schemas.openxmlformats.org/drawingml/2006/main" name="Sidobild">
  <a:themeElements>
    <a:clrScheme name="Anpassad 1">
      <a:dk1>
        <a:sysClr val="windowText" lastClr="000000"/>
      </a:dk1>
      <a:lt1>
        <a:sysClr val="window" lastClr="FFFFFF"/>
      </a:lt1>
      <a:dk2>
        <a:srgbClr val="1F497D"/>
      </a:dk2>
      <a:lt2>
        <a:srgbClr val="EEECE1"/>
      </a:lt2>
      <a:accent1>
        <a:srgbClr val="063872"/>
      </a:accent1>
      <a:accent2>
        <a:srgbClr val="0E73C0"/>
      </a:accent2>
      <a:accent3>
        <a:srgbClr val="15AAE5"/>
      </a:accent3>
      <a:accent4>
        <a:srgbClr val="950026"/>
      </a:accent4>
      <a:accent5>
        <a:srgbClr val="E87028"/>
      </a:accent5>
      <a:accent6>
        <a:srgbClr val="FFD03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ra 2021-01 MALL" id="{AA7C0286-05D8-D047-89FA-E60FE0BB3259}" vid="{9E59CAD1-4794-8B41-81DC-0E22CB97A43D}"/>
    </a:ext>
  </a:extLst>
</a:theme>
</file>

<file path=ppt/theme/theme5.xml><?xml version="1.0" encoding="utf-8"?>
<a:theme xmlns:a="http://schemas.openxmlformats.org/drawingml/2006/main" name="Rubrik">
  <a:themeElements>
    <a:clrScheme name="Säkra 2017">
      <a:dk1>
        <a:sysClr val="windowText" lastClr="000000"/>
      </a:dk1>
      <a:lt1>
        <a:sysClr val="window" lastClr="FFFFFF"/>
      </a:lt1>
      <a:dk2>
        <a:srgbClr val="1F497D"/>
      </a:dk2>
      <a:lt2>
        <a:srgbClr val="EEECE1"/>
      </a:lt2>
      <a:accent1>
        <a:srgbClr val="063D72"/>
      </a:accent1>
      <a:accent2>
        <a:srgbClr val="0E78BE"/>
      </a:accent2>
      <a:accent3>
        <a:srgbClr val="15ACE2"/>
      </a:accent3>
      <a:accent4>
        <a:srgbClr val="9E0C26"/>
      </a:accent4>
      <a:accent5>
        <a:srgbClr val="F46B2F"/>
      </a:accent5>
      <a:accent6>
        <a:srgbClr val="FECC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ra 2021-01 MALL" id="{AA7C0286-05D8-D047-89FA-E60FE0BB3259}" vid="{6CA67BD1-99C5-9446-B9AB-C46453574ECF}"/>
    </a:ext>
  </a:extLst>
</a:theme>
</file>

<file path=ppt/theme/theme6.xml><?xml version="1.0" encoding="utf-8"?>
<a:theme xmlns:a="http://schemas.openxmlformats.org/drawingml/2006/main" name="Blank">
  <a:themeElements>
    <a:clrScheme name="Anpassad 1">
      <a:dk1>
        <a:sysClr val="windowText" lastClr="000000"/>
      </a:dk1>
      <a:lt1>
        <a:sysClr val="window" lastClr="FFFFFF"/>
      </a:lt1>
      <a:dk2>
        <a:srgbClr val="1F497D"/>
      </a:dk2>
      <a:lt2>
        <a:srgbClr val="EEECE1"/>
      </a:lt2>
      <a:accent1>
        <a:srgbClr val="063872"/>
      </a:accent1>
      <a:accent2>
        <a:srgbClr val="0E73C0"/>
      </a:accent2>
      <a:accent3>
        <a:srgbClr val="15AAE5"/>
      </a:accent3>
      <a:accent4>
        <a:srgbClr val="950026"/>
      </a:accent4>
      <a:accent5>
        <a:srgbClr val="E87028"/>
      </a:accent5>
      <a:accent6>
        <a:srgbClr val="FFD03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ra 2021-01 MALL" id="{AA7C0286-05D8-D047-89FA-E60FE0BB3259}" vid="{7F0216E2-88D7-F14A-84A3-5E8A583A3107}"/>
    </a:ext>
  </a:extLst>
</a:theme>
</file>

<file path=ppt/theme/theme7.xml><?xml version="1.0" encoding="utf-8"?>
<a:theme xmlns:a="http://schemas.openxmlformats.org/drawingml/2006/main" name="Avsl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kra 2021-01 MALL" id="{AA7C0286-05D8-D047-89FA-E60FE0BB3259}" vid="{6EC23A01-8F49-C945-BB8B-E6B333405509}"/>
    </a:ext>
  </a:extLst>
</a:theme>
</file>

<file path=ppt/theme/theme8.xml><?xml version="1.0" encoding="utf-8"?>
<a:theme xmlns:a="http://schemas.openxmlformats.org/drawingml/2006/main" name="1_Sidobild">
  <a:themeElements>
    <a:clrScheme name="Anpassad 1">
      <a:dk1>
        <a:sysClr val="windowText" lastClr="000000"/>
      </a:dk1>
      <a:lt1>
        <a:sysClr val="window" lastClr="FFFFFF"/>
      </a:lt1>
      <a:dk2>
        <a:srgbClr val="1F497D"/>
      </a:dk2>
      <a:lt2>
        <a:srgbClr val="EEECE1"/>
      </a:lt2>
      <a:accent1>
        <a:srgbClr val="063872"/>
      </a:accent1>
      <a:accent2>
        <a:srgbClr val="0E73C0"/>
      </a:accent2>
      <a:accent3>
        <a:srgbClr val="15AAE5"/>
      </a:accent3>
      <a:accent4>
        <a:srgbClr val="950026"/>
      </a:accent4>
      <a:accent5>
        <a:srgbClr val="E87028"/>
      </a:accent5>
      <a:accent6>
        <a:srgbClr val="FFD03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ra 2021-01 MALL" id="{AA7C0286-05D8-D047-89FA-E60FE0BB3259}" vid="{9E59CAD1-4794-8B41-81DC-0E22CB97A43D}"/>
    </a:ext>
  </a:extLst>
</a:theme>
</file>

<file path=ppt/theme/theme9.xml><?xml version="1.0" encoding="utf-8"?>
<a:theme xmlns:a="http://schemas.openxmlformats.org/drawingml/2006/main" name="2_Sidobild">
  <a:themeElements>
    <a:clrScheme name="Anpassad 1">
      <a:dk1>
        <a:sysClr val="windowText" lastClr="000000"/>
      </a:dk1>
      <a:lt1>
        <a:sysClr val="window" lastClr="FFFFFF"/>
      </a:lt1>
      <a:dk2>
        <a:srgbClr val="1F497D"/>
      </a:dk2>
      <a:lt2>
        <a:srgbClr val="EEECE1"/>
      </a:lt2>
      <a:accent1>
        <a:srgbClr val="063872"/>
      </a:accent1>
      <a:accent2>
        <a:srgbClr val="0E73C0"/>
      </a:accent2>
      <a:accent3>
        <a:srgbClr val="15AAE5"/>
      </a:accent3>
      <a:accent4>
        <a:srgbClr val="950026"/>
      </a:accent4>
      <a:accent5>
        <a:srgbClr val="E87028"/>
      </a:accent5>
      <a:accent6>
        <a:srgbClr val="FFD03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ra 2021-01 MALL" id="{AA7C0286-05D8-D047-89FA-E60FE0BB3259}" vid="{9E59CAD1-4794-8B41-81DC-0E22CB97A4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8b55d63-cc0e-44fb-a2c9-51e6a763126d" xsi:nil="true"/>
    <lcf76f155ced4ddcb4097134ff3c332f xmlns="1367a20c-1f6b-42a4-9feb-e403fc0262f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A02E800F9EE8548AC7F2D95E7754663" ma:contentTypeVersion="18" ma:contentTypeDescription="Skapa ett nytt dokument." ma:contentTypeScope="" ma:versionID="6fac1c8ed7b18ce1ed253ce2ffe81add">
  <xsd:schema xmlns:xsd="http://www.w3.org/2001/XMLSchema" xmlns:xs="http://www.w3.org/2001/XMLSchema" xmlns:p="http://schemas.microsoft.com/office/2006/metadata/properties" xmlns:ns2="1367a20c-1f6b-42a4-9feb-e403fc0262f9" xmlns:ns3="88b55d63-cc0e-44fb-a2c9-51e6a763126d" targetNamespace="http://schemas.microsoft.com/office/2006/metadata/properties" ma:root="true" ma:fieldsID="44118fb8fd7ba26ed4f9d11b82b970a8" ns2:_="" ns3:_="">
    <xsd:import namespace="1367a20c-1f6b-42a4-9feb-e403fc0262f9"/>
    <xsd:import namespace="88b55d63-cc0e-44fb-a2c9-51e6a76312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67a20c-1f6b-42a4-9feb-e403fc0262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130d2f3a-becf-458d-922f-a8c9962ff11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b55d63-cc0e-44fb-a2c9-51e6a763126d"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96687b3b-1d24-4117-affa-fbbf97d006a3}" ma:internalName="TaxCatchAll" ma:showField="CatchAllData" ma:web="88b55d63-cc0e-44fb-a2c9-51e6a76312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1D4B13-841D-4470-90CC-51AFE839DBB3}">
  <ds:schemaRefs>
    <ds:schemaRef ds:uri="1367a20c-1f6b-42a4-9feb-e403fc0262f9"/>
    <ds:schemaRef ds:uri="88b55d63-cc0e-44fb-a2c9-51e6a76312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AEE0062-D3B6-4F55-862E-CC905EDF01E0}">
  <ds:schemaRefs>
    <ds:schemaRef ds:uri="http://schemas.microsoft.com/sharepoint/v3/contenttype/forms"/>
  </ds:schemaRefs>
</ds:datastoreItem>
</file>

<file path=customXml/itemProps3.xml><?xml version="1.0" encoding="utf-8"?>
<ds:datastoreItem xmlns:ds="http://schemas.openxmlformats.org/officeDocument/2006/customXml" ds:itemID="{2274664C-463B-45C7-9366-61ED7D54EA04}">
  <ds:schemaRefs>
    <ds:schemaRef ds:uri="1367a20c-1f6b-42a4-9feb-e403fc0262f9"/>
    <ds:schemaRef ds:uri="88b55d63-cc0e-44fb-a2c9-51e6a76312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Försättssida</Template>
  <TotalTime>0</TotalTime>
  <Words>2011</Words>
  <Application>Microsoft Office PowerPoint</Application>
  <PresentationFormat>Bildspel på skärmen (16:9)</PresentationFormat>
  <Paragraphs>504</Paragraphs>
  <Slides>24</Slides>
  <Notes>16</Notes>
  <HiddenSlides>0</HiddenSlides>
  <MMClips>0</MMClips>
  <ScaleCrop>false</ScaleCrop>
  <HeadingPairs>
    <vt:vector size="6" baseType="variant">
      <vt:variant>
        <vt:lpstr>Använt teckensnitt</vt:lpstr>
      </vt:variant>
      <vt:variant>
        <vt:i4>10</vt:i4>
      </vt:variant>
      <vt:variant>
        <vt:lpstr>Tema</vt:lpstr>
      </vt:variant>
      <vt:variant>
        <vt:i4>9</vt:i4>
      </vt:variant>
      <vt:variant>
        <vt:lpstr>Bildrubriker</vt:lpstr>
      </vt:variant>
      <vt:variant>
        <vt:i4>24</vt:i4>
      </vt:variant>
    </vt:vector>
  </HeadingPairs>
  <TitlesOfParts>
    <vt:vector size="43" baseType="lpstr">
      <vt:lpstr>ＭＳ Ｐゴシック</vt:lpstr>
      <vt:lpstr>Arial</vt:lpstr>
      <vt:lpstr>Arial Narrow</vt:lpstr>
      <vt:lpstr>Calibri</vt:lpstr>
      <vt:lpstr>Georgia</vt:lpstr>
      <vt:lpstr>Helvetica</vt:lpstr>
      <vt:lpstr>Helvetica Light</vt:lpstr>
      <vt:lpstr>Roboto</vt:lpstr>
      <vt:lpstr>Roboto Light</vt:lpstr>
      <vt:lpstr>Wingdings</vt:lpstr>
      <vt:lpstr>Försättssida</vt:lpstr>
      <vt:lpstr>Vit</vt:lpstr>
      <vt:lpstr>Abstrakt</vt:lpstr>
      <vt:lpstr>Sidobild</vt:lpstr>
      <vt:lpstr>Rubrik</vt:lpstr>
      <vt:lpstr>Blank</vt:lpstr>
      <vt:lpstr>Avslut</vt:lpstr>
      <vt:lpstr>1_Sidobild</vt:lpstr>
      <vt:lpstr>2_Sidobild</vt:lpstr>
      <vt:lpstr>Inkomstbasbelopp 2025</vt:lpstr>
      <vt:lpstr>Income Base Amount 2025</vt:lpstr>
      <vt:lpstr>Prisbasbelopp 2025</vt:lpstr>
      <vt:lpstr>Price Base Amount 2025</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Olika sätt att placera pensionen</vt:lpstr>
      <vt:lpstr>Different ways to invest your pension</vt:lpstr>
      <vt:lpstr>PowerPoint-presentation</vt:lpstr>
      <vt:lpstr>PowerPoint-presentation</vt:lpstr>
      <vt:lpstr>PowerPoint-presentation</vt:lpstr>
      <vt:lpstr>Ålder för allmän pension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Lisa Södersten</dc:creator>
  <cp:keywords/>
  <dc:description/>
  <cp:lastModifiedBy>Niclas Berthilsson</cp:lastModifiedBy>
  <cp:revision>1</cp:revision>
  <cp:lastPrinted>2022-12-22T14:26:37Z</cp:lastPrinted>
  <dcterms:created xsi:type="dcterms:W3CDTF">2022-05-16T14:21:06Z</dcterms:created>
  <dcterms:modified xsi:type="dcterms:W3CDTF">2025-01-03T07:35:42Z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0x0101002A02E800F9EE8548AC7F2D95E7754663</vt:lpwstr>
  </property>
  <property fmtid="{D5CDD505-2E9C-101B-9397-08002B2CF9AE}" pid="3" name="MediaServiceImageTags">
    <vt:lpwstr/>
  </property>
</Properties>
</file>